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7" r:id="rId7"/>
  </p:sldMasterIdLst>
  <p:notesMasterIdLst>
    <p:notesMasterId r:id="rId71"/>
  </p:notesMasterIdLst>
  <p:sldIdLst>
    <p:sldId id="257" r:id="rId8"/>
    <p:sldId id="916" r:id="rId9"/>
    <p:sldId id="917" r:id="rId10"/>
    <p:sldId id="2147474434" r:id="rId11"/>
    <p:sldId id="2147474440" r:id="rId12"/>
    <p:sldId id="2147474483" r:id="rId13"/>
    <p:sldId id="2147474480" r:id="rId14"/>
    <p:sldId id="2147474479" r:id="rId15"/>
    <p:sldId id="2147474484" r:id="rId16"/>
    <p:sldId id="2147474482" r:id="rId17"/>
    <p:sldId id="2147474441" r:id="rId18"/>
    <p:sldId id="2147474438" r:id="rId19"/>
    <p:sldId id="2147474450" r:id="rId20"/>
    <p:sldId id="2147474451" r:id="rId21"/>
    <p:sldId id="2147474454" r:id="rId22"/>
    <p:sldId id="2147474462" r:id="rId23"/>
    <p:sldId id="2147474463" r:id="rId24"/>
    <p:sldId id="2147474464" r:id="rId25"/>
    <p:sldId id="2147474435" r:id="rId26"/>
    <p:sldId id="2147474452" r:id="rId27"/>
    <p:sldId id="2147474433" r:id="rId28"/>
    <p:sldId id="2147474459" r:id="rId29"/>
    <p:sldId id="2147474465" r:id="rId30"/>
    <p:sldId id="2147474474" r:id="rId31"/>
    <p:sldId id="2147474475" r:id="rId32"/>
    <p:sldId id="2147474476" r:id="rId33"/>
    <p:sldId id="2147474477" r:id="rId34"/>
    <p:sldId id="2147474468" r:id="rId35"/>
    <p:sldId id="2147474493" r:id="rId36"/>
    <p:sldId id="2147474486" r:id="rId37"/>
    <p:sldId id="2147474487" r:id="rId38"/>
    <p:sldId id="2147474490" r:id="rId39"/>
    <p:sldId id="786" r:id="rId40"/>
    <p:sldId id="915" r:id="rId41"/>
    <p:sldId id="2147474470" r:id="rId42"/>
    <p:sldId id="1605" r:id="rId43"/>
    <p:sldId id="1608" r:id="rId44"/>
    <p:sldId id="1574" r:id="rId45"/>
    <p:sldId id="1561" r:id="rId46"/>
    <p:sldId id="1625" r:id="rId47"/>
    <p:sldId id="1563" r:id="rId48"/>
    <p:sldId id="1592" r:id="rId49"/>
    <p:sldId id="1004" r:id="rId50"/>
    <p:sldId id="1637" r:id="rId51"/>
    <p:sldId id="1014" r:id="rId52"/>
    <p:sldId id="1622" r:id="rId53"/>
    <p:sldId id="1636" r:id="rId54"/>
    <p:sldId id="1012" r:id="rId55"/>
    <p:sldId id="1505" r:id="rId56"/>
    <p:sldId id="1606" r:id="rId57"/>
    <p:sldId id="2147474492" r:id="rId58"/>
    <p:sldId id="259" r:id="rId59"/>
    <p:sldId id="260" r:id="rId60"/>
    <p:sldId id="261" r:id="rId61"/>
    <p:sldId id="262" r:id="rId62"/>
    <p:sldId id="263" r:id="rId63"/>
    <p:sldId id="264" r:id="rId64"/>
    <p:sldId id="265" r:id="rId65"/>
    <p:sldId id="258" r:id="rId66"/>
    <p:sldId id="2147474472" r:id="rId67"/>
    <p:sldId id="2147474491" r:id="rId68"/>
    <p:sldId id="2147474471" r:id="rId69"/>
    <p:sldId id="285" r:id="rId70"/>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8B818-801B-CB3D-597F-113F38239E6D}" name="Urszula Bogatynska" initials="UB" userId="S::Urszula.Bogatynska@ecdc.europa.eu::06d9a106-e954-4701-abbc-c8b6e6d91d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60"/>
  </p:normalViewPr>
  <p:slideViewPr>
    <p:cSldViewPr snapToGrid="0">
      <p:cViewPr varScale="1">
        <p:scale>
          <a:sx n="73" d="100"/>
          <a:sy n="73" d="100"/>
        </p:scale>
        <p:origin x="2274"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zula Bogatynska" userId="06d9a106-e954-4701-abbc-c8b6e6d91d2a" providerId="ADAL" clId="{2DD99B46-1A10-4312-9313-74001FB4F184}"/>
    <pc:docChg chg="delSld">
      <pc:chgData name="Urszula Bogatynska" userId="06d9a106-e954-4701-abbc-c8b6e6d91d2a" providerId="ADAL" clId="{2DD99B46-1A10-4312-9313-74001FB4F184}" dt="2024-03-06T15:23:00.839" v="0" actId="47"/>
      <pc:docMkLst>
        <pc:docMk/>
      </pc:docMkLst>
      <pc:sldChg chg="del">
        <pc:chgData name="Urszula Bogatynska" userId="06d9a106-e954-4701-abbc-c8b6e6d91d2a" providerId="ADAL" clId="{2DD99B46-1A10-4312-9313-74001FB4F184}" dt="2024-03-06T15:23:00.839" v="0" actId="47"/>
        <pc:sldMkLst>
          <pc:docMk/>
          <pc:sldMk cId="1425244573" sldId="21474744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64B03-F990-4BD8-82A6-8ABEE88F13BF}"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1CA82-0A69-4734-8175-14C219F68ADC}" type="slidenum">
              <a:rPr lang="en-GB" smtClean="0"/>
              <a:t>‹#›</a:t>
            </a:fld>
            <a:endParaRPr lang="en-GB"/>
          </a:p>
        </p:txBody>
      </p:sp>
    </p:spTree>
    <p:extLst>
      <p:ext uri="{BB962C8B-B14F-4D97-AF65-F5344CB8AC3E}">
        <p14:creationId xmlns:p14="http://schemas.microsoft.com/office/powerpoint/2010/main" val="18010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0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32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100" b="1"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Public Health Training Coordination Committee – Composition (appointment February 2023)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Alpers Katharina, NFPT Member, Germany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Antoljak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Natasa</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NFPT Member, Croatia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D’Ancona</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Paolo, NFPT Member, Italy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Fitzgerald Margaret,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(EPIET), Chair of TSF Committee of Four (EPIET), Ireland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Mellou Kassiani,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(EPIET), Co-Chair of TSF Committee of Four (EPIET), Greece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Herrera Leon Silvia, NFPT Alternate, Spain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Orlikova</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Hana, NFPT Member, Czechia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Rangelova Vanya, NFPT Member, Bulgaria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Strauß Reinhild, NFPT Member, Austria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Tzanakaki</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Georgina,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(EUPHEM), Chair of TSF Committee of Four (EUPHEM),  Greece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Kortbeek Titia,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(EUPHEM), Co-Chair of TSF Committee of Four (EUPHEM), Netherlands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Weber Julia, NFPT Alternate, Austria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7B4504A-9FCA-4588-804D-895C15F1C55D}" type="slidenum">
              <a:rPr lang="en-GB" smtClean="0"/>
              <a:t>15</a:t>
            </a:fld>
            <a:endParaRPr lang="en-GB"/>
          </a:p>
        </p:txBody>
      </p:sp>
    </p:spTree>
    <p:extLst>
      <p:ext uri="{BB962C8B-B14F-4D97-AF65-F5344CB8AC3E}">
        <p14:creationId xmlns:p14="http://schemas.microsoft.com/office/powerpoint/2010/main" val="223594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100" b="1"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Public Health Training Coordination Committee – Composition (appointment February 2023)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Alpers Katharina, NFPT Member, Germany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Antoljak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Natasa</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NFPT Member, Croatia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D’Ancona</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Paolo, NFPT Member, Italy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Fitzgerald Margaret,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(EPIET), Chair of TSF Committee of Four (EPIET), Ireland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Mellou Kassiani,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(EPIET), Co-Chair of TSF Committee of Four (EPIET), Greece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Herrera Leon Silvia, NFPT Alternate, Spain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Orlikova</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Hana, NFPT Member, Czechia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Rangelova Vanya, NFPT Member, Bulgaria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Strauß Reinhild, NFPT Member, Austria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Tzanakaki</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Georgina,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(EUPHEM), Chair of TSF Committee of Four (EUPHEM),  Greece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Kortbeek Titia,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(EUPHEM), Co-Chair of TSF Committee of Four (EUPHEM), Netherlands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Weber Julia, NFPT Alternate, Austria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7B4504A-9FCA-4588-804D-895C15F1C55D}" type="slidenum">
              <a:rPr lang="en-GB" smtClean="0"/>
              <a:t>16</a:t>
            </a:fld>
            <a:endParaRPr lang="en-GB"/>
          </a:p>
        </p:txBody>
      </p:sp>
    </p:spTree>
    <p:extLst>
      <p:ext uri="{BB962C8B-B14F-4D97-AF65-F5344CB8AC3E}">
        <p14:creationId xmlns:p14="http://schemas.microsoft.com/office/powerpoint/2010/main" val="2623023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83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Fitzgerald Margaret,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(EPIET), Chair of TSF Committee of Four (EPIET), Ireland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Mellou Kassiani,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(EPIET), Co-Chair of TSF Committee of Four (EPIET), Greece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Tzanakaki</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Georgina,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(EUPHEM), Chair of TSF Committee of Four (EUPHEM),  Greece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Font typeface="Arial" panose="020B0604020202020204" pitchFamily="34" charset="0"/>
              <a:buChar char="•"/>
            </a:pP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Kortbeek Titia, </a:t>
            </a:r>
            <a:r>
              <a:rPr lang="en-GB" sz="1200" kern="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OCP</a:t>
            </a:r>
            <a:r>
              <a:rPr lang="en-GB" sz="1200"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for Public Health Training Epidemiology (EUPHEM), Co-Chair of TSF Committee of Four (EUPHEM), Netherlands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7B4504A-9FCA-4588-804D-895C15F1C55D}" type="slidenum">
              <a:rPr lang="en-GB" smtClean="0"/>
              <a:t>22</a:t>
            </a:fld>
            <a:endParaRPr lang="en-GB"/>
          </a:p>
        </p:txBody>
      </p:sp>
    </p:spTree>
    <p:extLst>
      <p:ext uri="{BB962C8B-B14F-4D97-AF65-F5344CB8AC3E}">
        <p14:creationId xmlns:p14="http://schemas.microsoft.com/office/powerpoint/2010/main" val="217588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67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Additional comments</a:t>
            </a:r>
          </a:p>
          <a:p>
            <a:pPr marL="457200" indent="-457200">
              <a:buFont typeface="Arial" panose="020B0604020202020204" pitchFamily="34" charset="0"/>
              <a:buChar char="•"/>
            </a:pPr>
            <a:r>
              <a:rPr lang="en-GB"/>
              <a:t>It has been useful with the shorter quarterly updates rather than trying to fit everything once a year. </a:t>
            </a:r>
          </a:p>
          <a:p>
            <a:pPr marL="457200" indent="-457200">
              <a:buFont typeface="Arial" panose="020B0604020202020204" pitchFamily="34" charset="0"/>
              <a:buChar char="•"/>
            </a:pPr>
            <a:r>
              <a:rPr lang="en-GB"/>
              <a:t>for question 7, I put 2 per year if it is a mix of online and in place OR only online. But if only in place, then once a year is enough! For question 5, rather than from time to time with TSF I would suggest (as it has been done lately), to have one part only with </a:t>
            </a:r>
            <a:r>
              <a:rPr lang="en-GB" err="1"/>
              <a:t>NFP</a:t>
            </a:r>
            <a:r>
              <a:rPr lang="en-GB"/>
              <a:t>-T, and then together with TSF for the topics that concern both</a:t>
            </a:r>
          </a:p>
          <a:p>
            <a:pPr marL="457200" indent="-457200">
              <a:buFont typeface="Arial" panose="020B0604020202020204" pitchFamily="34" charset="0"/>
              <a:buChar char="•"/>
            </a:pPr>
            <a:r>
              <a:rPr lang="en-GB"/>
              <a:t>The current system of having one joint TSF and NFPT meeting per year (in person/hybrid) works well.</a:t>
            </a:r>
          </a:p>
          <a:p>
            <a:endParaRPr lang="en-GB"/>
          </a:p>
        </p:txBody>
      </p:sp>
      <p:sp>
        <p:nvSpPr>
          <p:cNvPr id="4" name="Slide Number Placeholder 3"/>
          <p:cNvSpPr>
            <a:spLocks noGrp="1"/>
          </p:cNvSpPr>
          <p:nvPr>
            <p:ph type="sldNum" sz="quarter" idx="5"/>
          </p:nvPr>
        </p:nvSpPr>
        <p:spPr/>
        <p:txBody>
          <a:bodyPr/>
          <a:lstStyle/>
          <a:p>
            <a:fld id="{1741CA82-0A69-4734-8175-14C219F68ADC}" type="slidenum">
              <a:rPr lang="en-GB" smtClean="0"/>
              <a:t>27</a:t>
            </a:fld>
            <a:endParaRPr lang="en-GB"/>
          </a:p>
        </p:txBody>
      </p:sp>
    </p:spTree>
    <p:extLst>
      <p:ext uri="{BB962C8B-B14F-4D97-AF65-F5344CB8AC3E}">
        <p14:creationId xmlns:p14="http://schemas.microsoft.com/office/powerpoint/2010/main" val="233357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5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52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9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5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51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2376-A489-4EB2-90BC-FAAB0808D29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23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64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latin typeface="+mn-lt"/>
            </a:endParaRPr>
          </a:p>
        </p:txBody>
      </p:sp>
      <p:sp>
        <p:nvSpPr>
          <p:cNvPr id="4" name="Slide Number Placeholder 3"/>
          <p:cNvSpPr>
            <a:spLocks noGrp="1"/>
          </p:cNvSpPr>
          <p:nvPr>
            <p:ph type="sldNum" sz="quarter" idx="5"/>
          </p:nvPr>
        </p:nvSpPr>
        <p:spPr/>
        <p:txBody>
          <a:bodyPr/>
          <a:lstStyle/>
          <a:p>
            <a:fld id="{C87C4438-05CF-4422-80F6-43EA6CF53316}" type="slidenum">
              <a:rPr lang="en-GB" smtClean="0"/>
              <a:t>42</a:t>
            </a:fld>
            <a:endParaRPr lang="en-GB"/>
          </a:p>
        </p:txBody>
      </p:sp>
    </p:spTree>
    <p:extLst>
      <p:ext uri="{BB962C8B-B14F-4D97-AF65-F5344CB8AC3E}">
        <p14:creationId xmlns:p14="http://schemas.microsoft.com/office/powerpoint/2010/main" val="1809978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514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addition to this, three new requests:</a:t>
            </a:r>
            <a:br>
              <a:rPr lang="en-GB"/>
            </a:br>
            <a:r>
              <a:rPr lang="en-GB"/>
              <a:t>-outbreak detection and investigation training (Latvia)</a:t>
            </a:r>
          </a:p>
          <a:p>
            <a:r>
              <a:rPr lang="en-GB"/>
              <a:t>-EOC AAR in Slovenia</a:t>
            </a:r>
            <a:br>
              <a:rPr lang="en-GB"/>
            </a:br>
            <a:r>
              <a:rPr lang="en-GB"/>
              <a:t>-EpiPulse training in Montenegro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2376-A489-4EB2-90BC-FAAB0808D29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215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A52D2376-A489-4EB2-90BC-FAAB0808D292}" type="slidenum">
              <a:rPr lang="en-GB" smtClean="0"/>
              <a:t>47</a:t>
            </a:fld>
            <a:endParaRPr lang="en-GB"/>
          </a:p>
        </p:txBody>
      </p:sp>
    </p:spTree>
    <p:extLst>
      <p:ext uri="{BB962C8B-B14F-4D97-AF65-F5344CB8AC3E}">
        <p14:creationId xmlns:p14="http://schemas.microsoft.com/office/powerpoint/2010/main" val="118573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Ettore</a:t>
            </a:r>
          </a:p>
        </p:txBody>
      </p:sp>
      <p:sp>
        <p:nvSpPr>
          <p:cNvPr id="4" name="Slide Number Placeholder 3"/>
          <p:cNvSpPr>
            <a:spLocks noGrp="1"/>
          </p:cNvSpPr>
          <p:nvPr>
            <p:ph type="sldNum" sz="quarter" idx="5"/>
          </p:nvPr>
        </p:nvSpPr>
        <p:spPr/>
        <p:txBody>
          <a:bodyPr/>
          <a:lstStyle/>
          <a:p>
            <a:fld id="{C87C4438-05CF-4422-80F6-43EA6CF53316}" type="slidenum">
              <a:rPr lang="en-GB" smtClean="0"/>
              <a:t>49</a:t>
            </a:fld>
            <a:endParaRPr lang="en-GB"/>
          </a:p>
        </p:txBody>
      </p:sp>
    </p:spTree>
    <p:extLst>
      <p:ext uri="{BB962C8B-B14F-4D97-AF65-F5344CB8AC3E}">
        <p14:creationId xmlns:p14="http://schemas.microsoft.com/office/powerpoint/2010/main" val="222223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28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92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28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472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516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492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635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387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0766BFF8-5FF8-1E90-FAFE-1E4E71F1828B}"/>
            </a:ext>
          </a:extLst>
        </p:cNvPr>
        <p:cNvGrpSpPr/>
        <p:nvPr/>
      </p:nvGrpSpPr>
      <p:grpSpPr>
        <a:xfrm>
          <a:off x="0" y="0"/>
          <a:ext cx="0" cy="0"/>
          <a:chOff x="0" y="0"/>
          <a:chExt cx="0" cy="0"/>
        </a:xfrm>
      </p:grpSpPr>
      <p:sp>
        <p:nvSpPr>
          <p:cNvPr id="63" name="Google Shape;63;g14676ef27e2_0_12:notes">
            <a:extLst>
              <a:ext uri="{FF2B5EF4-FFF2-40B4-BE49-F238E27FC236}">
                <a16:creationId xmlns:a16="http://schemas.microsoft.com/office/drawing/2014/main" id="{BABBDAE0-1614-67E2-A324-2DFD34BF6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676ef27e2_0_12:notes">
            <a:extLst>
              <a:ext uri="{FF2B5EF4-FFF2-40B4-BE49-F238E27FC236}">
                <a16:creationId xmlns:a16="http://schemas.microsoft.com/office/drawing/2014/main" id="{698AECB4-D1EE-7D5B-3251-AA713636D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46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676ef27e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4676ef27e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772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82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01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C4438-05CF-4422-80F6-43EA6CF533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86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List of Annexes </a:t>
            </a:r>
          </a:p>
          <a:p>
            <a:pPr marL="228600" indent="-228600">
              <a:buAutoNum type="arabicPeriod"/>
            </a:pPr>
            <a:r>
              <a:rPr lang="en-GB"/>
              <a:t>Terms of Reference for the Director of the Coordinating Competent Body in EU/EEA Member States </a:t>
            </a:r>
          </a:p>
          <a:p>
            <a:pPr marL="228600" indent="-228600">
              <a:buAutoNum type="arabicPeriod"/>
            </a:pPr>
            <a:r>
              <a:rPr lang="en-GB"/>
              <a:t>2. Terms of Reference for the National Coordinator in the Coordinating Competent Body in EU/EEA Member States. </a:t>
            </a:r>
          </a:p>
          <a:p>
            <a:pPr marL="0" indent="0">
              <a:buNone/>
            </a:pPr>
            <a:r>
              <a:rPr lang="en-GB"/>
              <a:t>3. Terms of Reference for ECDC National Coordinators Coordination Committee in EU/EEA Member States. </a:t>
            </a:r>
          </a:p>
          <a:p>
            <a:pPr marL="0" indent="0">
              <a:buNone/>
            </a:pPr>
            <a:r>
              <a:rPr lang="en-GB"/>
              <a:t>4. Terms of Reference for ECDC National Focal Points for Disease Groups in EU/EEA Member States. </a:t>
            </a:r>
          </a:p>
          <a:p>
            <a:pPr marL="0" indent="0">
              <a:buNone/>
            </a:pPr>
            <a:r>
              <a:rPr lang="en-GB"/>
              <a:t>5. Terms of Reference for ECDC </a:t>
            </a:r>
            <a:r>
              <a:rPr lang="en-GB" b="1"/>
              <a:t>National Focal Points for Public Health Functions in EU/EEA Member States. </a:t>
            </a:r>
          </a:p>
          <a:p>
            <a:pPr marL="0" indent="0">
              <a:buNone/>
            </a:pPr>
            <a:r>
              <a:rPr lang="en-GB"/>
              <a:t>6. Terms of Reference for ECDC Operational Contact Points for Disease-Specific Interactions in EU/EEA Member States</a:t>
            </a:r>
          </a:p>
          <a:p>
            <a:pPr marL="0" indent="0">
              <a:buNone/>
            </a:pPr>
            <a:r>
              <a:rPr lang="en-GB"/>
              <a:t>7. Terms of Reference for ECDC </a:t>
            </a:r>
            <a:r>
              <a:rPr lang="en-GB" b="1"/>
              <a:t>Operational Contact Points for Public Health Training in field epidemiology (EPIET) and public health microbiology (EUPHEM) as organised in the ECDC Fellowship Training Site Forum </a:t>
            </a:r>
            <a:r>
              <a:rPr lang="en-GB"/>
              <a:t>(TSF) </a:t>
            </a:r>
          </a:p>
          <a:p>
            <a:pPr marL="0" indent="0">
              <a:buNone/>
            </a:pPr>
            <a:r>
              <a:rPr lang="en-GB"/>
              <a:t>8. Terms of Reference for ECDC Disease Network Coordination Committees in EU/EEA Member States. </a:t>
            </a:r>
          </a:p>
          <a:p>
            <a:pPr marL="0" indent="0">
              <a:buNone/>
            </a:pPr>
            <a:r>
              <a:rPr lang="en-GB"/>
              <a:t>9. Terms of Reference for ECDC </a:t>
            </a:r>
            <a:r>
              <a:rPr lang="en-GB" b="1"/>
              <a:t>Public Health Network Coordination Committees </a:t>
            </a:r>
            <a:r>
              <a:rPr lang="en-GB"/>
              <a:t>in EU/EEA Member States. 10. Terms of Reference for Network for the Microbial Safety of Substances of Human Origin (</a:t>
            </a:r>
            <a:r>
              <a:rPr lang="en-GB" err="1"/>
              <a:t>SoHO</a:t>
            </a:r>
            <a:r>
              <a:rPr lang="en-GB"/>
              <a:t>)</a:t>
            </a:r>
          </a:p>
        </p:txBody>
      </p:sp>
      <p:sp>
        <p:nvSpPr>
          <p:cNvPr id="4" name="Slide Number Placeholder 3"/>
          <p:cNvSpPr>
            <a:spLocks noGrp="1"/>
          </p:cNvSpPr>
          <p:nvPr>
            <p:ph type="sldNum" sz="quarter" idx="5"/>
          </p:nvPr>
        </p:nvSpPr>
        <p:spPr/>
        <p:txBody>
          <a:bodyPr/>
          <a:lstStyle/>
          <a:p>
            <a:fld id="{1741CA82-0A69-4734-8175-14C219F68ADC}" type="slidenum">
              <a:rPr lang="en-GB" smtClean="0"/>
              <a:t>6</a:t>
            </a:fld>
            <a:endParaRPr lang="en-GB"/>
          </a:p>
        </p:txBody>
      </p:sp>
    </p:spTree>
    <p:extLst>
      <p:ext uri="{BB962C8B-B14F-4D97-AF65-F5344CB8AC3E}">
        <p14:creationId xmlns:p14="http://schemas.microsoft.com/office/powerpoint/2010/main" val="201670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Operational Contact Points (OCPs): </a:t>
            </a:r>
          </a:p>
          <a:p>
            <a:r>
              <a:rPr lang="en-GB" sz="1200"/>
              <a:t>The OCPs are recognised representatives of the ECDC </a:t>
            </a:r>
            <a:r>
              <a:rPr lang="en-GB" sz="1200" err="1"/>
              <a:t>CCB</a:t>
            </a:r>
            <a:r>
              <a:rPr lang="en-GB" sz="1200"/>
              <a:t> structure. </a:t>
            </a:r>
          </a:p>
          <a:p>
            <a:r>
              <a:rPr lang="en-GB" sz="1200"/>
              <a:t>One representative proposed by each of the acknowledged training sites for each of the EPIET or EUPHEM paths, formally nominated to ECDC by the respective National Coordinator (NC) or by delegation, by the NFPT</a:t>
            </a:r>
          </a:p>
          <a:p>
            <a:r>
              <a:rPr lang="en-GB" sz="1200" b="1"/>
              <a:t>Non-</a:t>
            </a:r>
            <a:r>
              <a:rPr lang="en-GB" sz="1200" b="1" err="1"/>
              <a:t>OCP</a:t>
            </a:r>
            <a:r>
              <a:rPr lang="en-GB" sz="1200" b="1"/>
              <a:t> representatives: </a:t>
            </a:r>
          </a:p>
          <a:p>
            <a:pPr marL="342900" indent="-342900">
              <a:buFont typeface="Arial" panose="020B0604020202020204" pitchFamily="34" charset="0"/>
              <a:buChar char="•"/>
            </a:pPr>
            <a:r>
              <a:rPr lang="en-GB" sz="1200"/>
              <a:t>Two representatives from the </a:t>
            </a:r>
            <a:r>
              <a:rPr lang="en-GB" sz="1200" b="1"/>
              <a:t>EAN board</a:t>
            </a:r>
            <a:r>
              <a:rPr lang="en-GB" sz="1200"/>
              <a:t>, if possible, an alumnus from each of the EPIET and EUPHEM paths, </a:t>
            </a:r>
          </a:p>
          <a:p>
            <a:pPr marL="342900" indent="-342900">
              <a:buFont typeface="Arial" panose="020B0604020202020204" pitchFamily="34" charset="0"/>
              <a:buChar char="•"/>
            </a:pPr>
            <a:r>
              <a:rPr lang="en-GB" sz="1200"/>
              <a:t>Two </a:t>
            </a:r>
            <a:r>
              <a:rPr lang="en-GB" sz="1200" b="1"/>
              <a:t>representatives</a:t>
            </a:r>
            <a:r>
              <a:rPr lang="en-GB" sz="1200"/>
              <a:t> from the current </a:t>
            </a:r>
            <a:r>
              <a:rPr lang="en-GB" sz="1200" b="1"/>
              <a:t>Fellowship Cohorts</a:t>
            </a:r>
            <a:r>
              <a:rPr lang="en-GB" sz="1200"/>
              <a:t>, one from the EPIET path and one from the EUPHEM path, </a:t>
            </a:r>
          </a:p>
          <a:p>
            <a:pPr marL="342900" indent="-342900">
              <a:buFont typeface="Arial" panose="020B0604020202020204" pitchFamily="34" charset="0"/>
              <a:buChar char="•"/>
            </a:pPr>
            <a:r>
              <a:rPr lang="en-GB" sz="1200" b="1"/>
              <a:t>Scientific Coordinators </a:t>
            </a:r>
            <a:r>
              <a:rPr lang="en-GB" sz="1200"/>
              <a:t>of the Fellowship Programme and </a:t>
            </a:r>
            <a:r>
              <a:rPr lang="en-GB" sz="1200" b="1"/>
              <a:t>staff from the ECDC Public Health Training Section </a:t>
            </a:r>
          </a:p>
          <a:p>
            <a:pPr marL="342900" indent="-342900">
              <a:buFont typeface="Arial" panose="020B0604020202020204" pitchFamily="34" charset="0"/>
              <a:buChar char="•"/>
            </a:pPr>
            <a:r>
              <a:rPr lang="en-GB" sz="1200" b="1"/>
              <a:t>Supervisors </a:t>
            </a:r>
            <a:r>
              <a:rPr lang="en-GB" sz="1200"/>
              <a:t>of the fellows currently under training.</a:t>
            </a:r>
          </a:p>
          <a:p>
            <a:endParaRPr lang="en-GB"/>
          </a:p>
          <a:p>
            <a:r>
              <a:rPr lang="en-GB"/>
              <a:t>Some of the members hold several functions and join different activities/meeting in different capacity.</a:t>
            </a:r>
          </a:p>
          <a:p>
            <a:endParaRPr lang="en-GB" sz="1800" b="0" i="0" u="none" strike="noStrike">
              <a:effectLst/>
              <a:latin typeface="Calibri" panose="020F0502020204030204" pitchFamily="34" charset="0"/>
            </a:endParaRPr>
          </a:p>
          <a:p>
            <a:r>
              <a:rPr lang="en-GB" sz="1800" b="0" i="0" u="none" strike="noStrike">
                <a:effectLst/>
                <a:latin typeface="Calibri" panose="020F0502020204030204" pitchFamily="34" charset="0"/>
              </a:rPr>
              <a:t>Altogether 56 NFPTs  out of which 18 holding also </a:t>
            </a:r>
            <a:r>
              <a:rPr lang="en-GB" sz="1800" b="0" i="0" u="none" strike="noStrike" err="1">
                <a:effectLst/>
                <a:latin typeface="Calibri" panose="020F0502020204030204" pitchFamily="34" charset="0"/>
              </a:rPr>
              <a:t>OCP</a:t>
            </a:r>
            <a:r>
              <a:rPr lang="en-GB" sz="1800" b="0" i="0" u="none" strike="noStrike">
                <a:effectLst/>
                <a:latin typeface="Calibri" panose="020F0502020204030204" pitchFamily="34" charset="0"/>
              </a:rPr>
              <a:t> role</a:t>
            </a:r>
          </a:p>
          <a:p>
            <a:r>
              <a:rPr lang="en-GB" sz="1800" b="0" i="0" u="none" strike="noStrike">
                <a:effectLst/>
                <a:latin typeface="Calibri" panose="020F0502020204030204" pitchFamily="34" charset="0"/>
              </a:rPr>
              <a:t>52 OCPs role</a:t>
            </a:r>
            <a:r>
              <a:rPr lang="en-GB"/>
              <a:t> </a:t>
            </a:r>
            <a:r>
              <a:rPr lang="en-GB" sz="1800" b="0" i="0" u="none" strike="noStrike">
                <a:effectLst/>
                <a:latin typeface="Calibri" panose="020F0502020204030204" pitchFamily="34" charset="0"/>
              </a:rPr>
              <a:t>out of which 36 Supervisors</a:t>
            </a:r>
            <a:r>
              <a:rPr lang="en-GB"/>
              <a:t> also acting as Supervisors or Co-Supervisors</a:t>
            </a:r>
          </a:p>
        </p:txBody>
      </p:sp>
      <p:sp>
        <p:nvSpPr>
          <p:cNvPr id="4" name="Slide Number Placeholder 3"/>
          <p:cNvSpPr>
            <a:spLocks noGrp="1"/>
          </p:cNvSpPr>
          <p:nvPr>
            <p:ph type="sldNum" sz="quarter" idx="5"/>
          </p:nvPr>
        </p:nvSpPr>
        <p:spPr/>
        <p:txBody>
          <a:bodyPr/>
          <a:lstStyle/>
          <a:p>
            <a:fld id="{1741CA82-0A69-4734-8175-14C219F68ADC}" type="slidenum">
              <a:rPr lang="en-GB" smtClean="0"/>
              <a:t>7</a:t>
            </a:fld>
            <a:endParaRPr lang="en-GB"/>
          </a:p>
        </p:txBody>
      </p:sp>
    </p:spTree>
    <p:extLst>
      <p:ext uri="{BB962C8B-B14F-4D97-AF65-F5344CB8AC3E}">
        <p14:creationId xmlns:p14="http://schemas.microsoft.com/office/powerpoint/2010/main" val="165967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In order to ensure efficient communications between ECDC and the Coordinating Competent Body, the </a:t>
            </a:r>
            <a:r>
              <a:rPr lang="en-GB" sz="1200" err="1"/>
              <a:t>NFP</a:t>
            </a:r>
            <a:r>
              <a:rPr lang="en-GB" sz="1200"/>
              <a:t> for Training is specifically responsible for : </a:t>
            </a:r>
          </a:p>
          <a:p>
            <a:pPr marL="342900" indent="-342900">
              <a:buFont typeface="Arial" panose="020B0604020202020204" pitchFamily="34" charset="0"/>
              <a:buChar char="•"/>
            </a:pPr>
            <a:r>
              <a:rPr lang="en-GB" sz="1200"/>
              <a:t>Provide </a:t>
            </a:r>
            <a:r>
              <a:rPr lang="en-GB" sz="1200" b="1"/>
              <a:t>feedback</a:t>
            </a:r>
            <a:r>
              <a:rPr lang="en-GB" sz="1200"/>
              <a:t> on implementation to practice of knowledge and skills obtained by training, evaluation of training efficiency, development of lists of core competencies in public health disciplines, etc.); </a:t>
            </a:r>
          </a:p>
          <a:p>
            <a:pPr marL="342900" indent="-342900">
              <a:buFont typeface="Arial" panose="020B0604020202020204" pitchFamily="34" charset="0"/>
              <a:buChar char="•"/>
            </a:pPr>
            <a:r>
              <a:rPr lang="en-GB" sz="1200"/>
              <a:t>Provide </a:t>
            </a:r>
            <a:r>
              <a:rPr lang="en-GB" sz="1200" b="1"/>
              <a:t>strategic advice and suggestions </a:t>
            </a:r>
            <a:r>
              <a:rPr lang="en-GB" sz="1200"/>
              <a:t>for future developments of EPIET, EUPHEM and similar training programmes; </a:t>
            </a:r>
          </a:p>
          <a:p>
            <a:pPr marL="342900" indent="-342900">
              <a:buFont typeface="Arial" panose="020B0604020202020204" pitchFamily="34" charset="0"/>
              <a:buChar char="•"/>
            </a:pPr>
            <a:r>
              <a:rPr lang="en-GB" sz="1200"/>
              <a:t>Advise ECDC regarding </a:t>
            </a:r>
            <a:r>
              <a:rPr lang="en-GB" sz="1200" b="1"/>
              <a:t>selection/prioritisation of participants </a:t>
            </a:r>
            <a:r>
              <a:rPr lang="en-GB" sz="1200"/>
              <a:t>to ECDC training activities; </a:t>
            </a:r>
          </a:p>
          <a:p>
            <a:pPr marL="342900" indent="-342900">
              <a:buFont typeface="Arial" panose="020B0604020202020204" pitchFamily="34" charset="0"/>
              <a:buChar char="•"/>
            </a:pPr>
            <a:r>
              <a:rPr lang="en-GB" sz="1200"/>
              <a:t>Advise on </a:t>
            </a:r>
            <a:r>
              <a:rPr lang="en-GB" sz="1200" b="1"/>
              <a:t>implementation and review of the EPIET, EUPHEM training objectives</a:t>
            </a:r>
            <a:r>
              <a:rPr lang="en-GB" sz="1200"/>
              <a:t>; </a:t>
            </a:r>
          </a:p>
          <a:p>
            <a:pPr marL="342900" indent="-342900">
              <a:buFont typeface="Arial" panose="020B0604020202020204" pitchFamily="34" charset="0"/>
              <a:buChar char="•"/>
            </a:pPr>
            <a:r>
              <a:rPr lang="en-GB" sz="1200" b="1"/>
              <a:t>Participate in or identify experts for other training-related </a:t>
            </a:r>
            <a:r>
              <a:rPr lang="en-GB" sz="1200"/>
              <a:t>activities (e.g. training needs assessment, evaluation of training programmes/training sites). </a:t>
            </a:r>
          </a:p>
          <a:p>
            <a:endParaRPr lang="en-GB"/>
          </a:p>
        </p:txBody>
      </p:sp>
      <p:sp>
        <p:nvSpPr>
          <p:cNvPr id="4" name="Slide Number Placeholder 3"/>
          <p:cNvSpPr>
            <a:spLocks noGrp="1"/>
          </p:cNvSpPr>
          <p:nvPr>
            <p:ph type="sldNum" sz="quarter" idx="5"/>
          </p:nvPr>
        </p:nvSpPr>
        <p:spPr/>
        <p:txBody>
          <a:bodyPr/>
          <a:lstStyle/>
          <a:p>
            <a:fld id="{1741CA82-0A69-4734-8175-14C219F68ADC}" type="slidenum">
              <a:rPr lang="en-GB" smtClean="0"/>
              <a:t>8</a:t>
            </a:fld>
            <a:endParaRPr lang="en-GB"/>
          </a:p>
        </p:txBody>
      </p:sp>
    </p:spTree>
    <p:extLst>
      <p:ext uri="{BB962C8B-B14F-4D97-AF65-F5344CB8AC3E}">
        <p14:creationId xmlns:p14="http://schemas.microsoft.com/office/powerpoint/2010/main" val="22812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100" b="1" ker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Public Health Training Coordination Committee – Composition (appointment February 2023)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r>
              <a:rPr lang="en-GB" b="1"/>
              <a:t>Role</a:t>
            </a:r>
          </a:p>
          <a:p>
            <a:endParaRPr lang="en-GB" b="1"/>
          </a:p>
          <a:p>
            <a:pPr marL="457200" indent="-457200">
              <a:buFont typeface="Arial" panose="020B0604020202020204" pitchFamily="34" charset="0"/>
              <a:buChar char="•"/>
            </a:pPr>
            <a:r>
              <a:rPr lang="en-GB"/>
              <a:t>supports further development of the ECDC public health work and networks, by </a:t>
            </a:r>
            <a:r>
              <a:rPr lang="en-GB" b="1"/>
              <a:t>providing important but non-binding advice </a:t>
            </a:r>
            <a:r>
              <a:rPr lang="en-GB"/>
              <a:t>to the relevant ECDC units thus enabling the network to improve its effectiveness and added value</a:t>
            </a:r>
          </a:p>
          <a:p>
            <a:endParaRPr lang="en-GB"/>
          </a:p>
          <a:p>
            <a:pPr marL="457200" indent="-457200">
              <a:buFont typeface="Arial" panose="020B0604020202020204" pitchFamily="34" charset="0"/>
              <a:buChar char="•"/>
            </a:pPr>
            <a:r>
              <a:rPr lang="en-GB"/>
              <a:t>consists of a maximum of 10 </a:t>
            </a:r>
            <a:r>
              <a:rPr lang="en-GB" b="1"/>
              <a:t>members</a:t>
            </a:r>
            <a:r>
              <a:rPr lang="en-GB"/>
              <a:t> (the final number will be decided by each network) </a:t>
            </a:r>
            <a:r>
              <a:rPr lang="en-GB" b="1"/>
              <a:t>selected from and representing all the </a:t>
            </a:r>
            <a:r>
              <a:rPr lang="en-GB" b="1" err="1"/>
              <a:t>NFPs</a:t>
            </a:r>
            <a:r>
              <a:rPr lang="en-GB" b="1"/>
              <a:t> and OCPs for a specific public health function</a:t>
            </a:r>
            <a:r>
              <a:rPr lang="en-GB"/>
              <a:t>, to mirror the broad scope of activities to be addressed by the </a:t>
            </a:r>
            <a:r>
              <a:rPr lang="en-GB" err="1"/>
              <a:t>PHNCCs</a:t>
            </a:r>
            <a:r>
              <a:rPr lang="en-GB"/>
              <a:t> (Public Health Network Coordination Committees).</a:t>
            </a:r>
          </a:p>
          <a:p>
            <a:endParaRPr lang="en-GB" b="1"/>
          </a:p>
          <a:p>
            <a:r>
              <a:rPr lang="en-GB" sz="1200"/>
              <a:t>Complementary to consultations with the full network, the Committee will specifically provide support to the following </a:t>
            </a:r>
          </a:p>
          <a:p>
            <a:pPr marL="457200" indent="-457200">
              <a:buFont typeface="Arial" panose="020B0604020202020204" pitchFamily="34" charset="0"/>
              <a:buChar char="•"/>
            </a:pPr>
            <a:r>
              <a:rPr lang="en-GB" sz="1200"/>
              <a:t>provide advice on the implementation of strategies and annual section work plans; </a:t>
            </a:r>
          </a:p>
          <a:p>
            <a:pPr marL="457200" indent="-457200">
              <a:buFont typeface="Arial" panose="020B0604020202020204" pitchFamily="34" charset="0"/>
              <a:buChar char="•"/>
            </a:pPr>
            <a:r>
              <a:rPr lang="en-GB" sz="1200"/>
              <a:t>provide rapid advice to ECDC on scientific/technical issues within the  public health function, as requested;</a:t>
            </a:r>
          </a:p>
          <a:p>
            <a:pPr marL="457200" indent="-457200">
              <a:buFont typeface="Arial" panose="020B0604020202020204" pitchFamily="34" charset="0"/>
              <a:buChar char="•"/>
            </a:pPr>
            <a:r>
              <a:rPr lang="en-GB" sz="1200"/>
              <a:t>contribute to the identification of Member States’ needs in terms of strengthening capacity in the area of the public health function.</a:t>
            </a:r>
          </a:p>
          <a:p>
            <a:pPr marL="457200" indent="-457200">
              <a:buFont typeface="Arial" panose="020B0604020202020204" pitchFamily="34" charset="0"/>
              <a:buChar char="•"/>
            </a:pPr>
            <a:r>
              <a:rPr lang="en-GB" sz="1200"/>
              <a:t>review selected technical reports and documents produced by the ECDC or its contractors and make suggestions for improvement, as requested; </a:t>
            </a:r>
          </a:p>
          <a:p>
            <a:pPr marL="457200" indent="-457200">
              <a:buFont typeface="Arial" panose="020B0604020202020204" pitchFamily="34" charset="0"/>
              <a:buChar char="•"/>
            </a:pPr>
            <a:r>
              <a:rPr lang="en-GB" sz="1200"/>
              <a:t>contribute to the agenda of the annual meetings of the network (including identifying topics; key note speakers, working group sessions and others); </a:t>
            </a:r>
          </a:p>
          <a:p>
            <a:pPr marL="457200" indent="-457200">
              <a:buFont typeface="Arial" panose="020B0604020202020204" pitchFamily="34" charset="0"/>
              <a:buChar char="•"/>
            </a:pPr>
            <a:r>
              <a:rPr lang="en-GB" sz="1200"/>
              <a:t>review the methodologies to improve specific data collections, data presentation and interpretation of project results; </a:t>
            </a:r>
          </a:p>
          <a:p>
            <a:pPr marL="457200" indent="-457200">
              <a:buFont typeface="Arial" panose="020B0604020202020204" pitchFamily="34" charset="0"/>
              <a:buChar char="•"/>
            </a:pPr>
            <a:r>
              <a:rPr lang="en-GB" sz="1200"/>
              <a:t>review the need for specific public health function working groups, advisory groups, ad hoc expert panels and task forces which would report to the Committee on specific issues (i.e. specific pilot projects and research initiatives); </a:t>
            </a:r>
          </a:p>
          <a:p>
            <a:pPr marL="457200" indent="-457200">
              <a:buFont typeface="Arial" panose="020B0604020202020204" pitchFamily="34" charset="0"/>
              <a:buChar char="•"/>
            </a:pPr>
            <a:r>
              <a:rPr lang="en-GB" sz="1200"/>
              <a:t>closely liaise with any other ECDC Committee or Working Groups that may be set up to work on technical issues in the public health function at hand; </a:t>
            </a:r>
          </a:p>
          <a:p>
            <a:pPr marL="457200" indent="-457200">
              <a:buFont typeface="Arial" panose="020B0604020202020204" pitchFamily="34" charset="0"/>
              <a:buChar char="•"/>
            </a:pPr>
            <a:r>
              <a:rPr lang="en-GB" sz="1200"/>
              <a:t>liaise with ECDC Disease Network Coordination Committees on important shared topics as relevant</a:t>
            </a:r>
          </a:p>
          <a:p>
            <a:pPr marL="457200" indent="-457200">
              <a:buFont typeface="Arial" panose="020B0604020202020204" pitchFamily="34" charset="0"/>
              <a:buChar char="•"/>
            </a:pPr>
            <a:endParaRPr lang="en-GB" sz="1200"/>
          </a:p>
          <a:p>
            <a:pPr marL="0" indent="0">
              <a:buFont typeface="Arial" panose="020B0604020202020204" pitchFamily="34" charset="0"/>
              <a:buNone/>
            </a:pPr>
            <a:r>
              <a:rPr lang="en-GB" sz="1200" b="1"/>
              <a:t>Committee of Four – role</a:t>
            </a:r>
          </a:p>
          <a:p>
            <a:r>
              <a:rPr lang="en-GB" sz="1200"/>
              <a:t>The TSF will elect one chairperson and one co-chairperson from among the representatives of acknowledged training sites for each one of the paths (EPIET and EUPHEM). </a:t>
            </a:r>
          </a:p>
          <a:p>
            <a:r>
              <a:rPr lang="en-GB" sz="1200"/>
              <a:t>The </a:t>
            </a:r>
            <a:r>
              <a:rPr lang="en-GB" sz="1200" b="1"/>
              <a:t>two chairpersons contribute to co-chairing the annual meetings and will serve as main contact points with the ECDC PHT section</a:t>
            </a:r>
            <a:r>
              <a:rPr lang="en-GB" sz="1200"/>
              <a:t>. </a:t>
            </a:r>
          </a:p>
          <a:p>
            <a:r>
              <a:rPr lang="en-GB" sz="1200"/>
              <a:t>The co-chairperson will serve in the same capacity as the chairperson of the respective path in his/her absence. </a:t>
            </a:r>
          </a:p>
          <a:p>
            <a:r>
              <a:rPr lang="en-GB" sz="1200"/>
              <a:t>Together, the </a:t>
            </a:r>
            <a:r>
              <a:rPr lang="en-GB" sz="1200" b="1"/>
              <a:t>chairpersons and co-chairpersons will form a “Committee of four</a:t>
            </a:r>
            <a:r>
              <a:rPr lang="en-GB" sz="1200"/>
              <a:t>”. This committee will: </a:t>
            </a:r>
          </a:p>
          <a:p>
            <a:pPr marL="285750" indent="-285750">
              <a:buFont typeface="Arial" panose="020B0604020202020204" pitchFamily="34" charset="0"/>
              <a:buChar char="•"/>
            </a:pPr>
            <a:r>
              <a:rPr lang="en-GB" sz="1200" b="1"/>
              <a:t>draft the agenda of the yearly meetings</a:t>
            </a:r>
            <a:r>
              <a:rPr lang="en-GB" sz="1200"/>
              <a:t>, supported by the PHT section</a:t>
            </a:r>
          </a:p>
          <a:p>
            <a:pPr marL="285750" indent="-285750">
              <a:buFont typeface="Arial" panose="020B0604020202020204" pitchFamily="34" charset="0"/>
              <a:buChar char="•"/>
            </a:pPr>
            <a:r>
              <a:rPr lang="en-GB" sz="1200"/>
              <a:t>propose improvements to the fellowship programme; and </a:t>
            </a:r>
          </a:p>
          <a:p>
            <a:pPr marL="285750" indent="-285750">
              <a:buFont typeface="Arial" panose="020B0604020202020204" pitchFamily="34" charset="0"/>
              <a:buChar char="•"/>
            </a:pPr>
            <a:r>
              <a:rPr lang="en-GB" sz="1200"/>
              <a:t>participate in strategic discussions regarding the focus of the Fellowship Programme. The committee of four is also </a:t>
            </a:r>
            <a:r>
              <a:rPr lang="en-GB" sz="1200" b="1"/>
              <a:t>part of the Public Health Training Coordination Committee</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C7B4504A-9FCA-4588-804D-895C15F1C55D}" type="slidenum">
              <a:rPr lang="en-GB" smtClean="0"/>
              <a:t>9</a:t>
            </a:fld>
            <a:endParaRPr lang="en-GB"/>
          </a:p>
        </p:txBody>
      </p:sp>
    </p:spTree>
    <p:extLst>
      <p:ext uri="{BB962C8B-B14F-4D97-AF65-F5344CB8AC3E}">
        <p14:creationId xmlns:p14="http://schemas.microsoft.com/office/powerpoint/2010/main" val="302035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60910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548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1612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968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166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702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893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267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54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423743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227131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7" name="Text Placeholder 4"/>
          <p:cNvSpPr>
            <a:spLocks noGrp="1"/>
          </p:cNvSpPr>
          <p:nvPr>
            <p:ph type="body" sz="quarter" idx="10" hasCustomPrompt="1"/>
          </p:nvPr>
        </p:nvSpPr>
        <p:spPr>
          <a:xfrm>
            <a:off x="429685" y="1009257"/>
            <a:ext cx="11330516" cy="339969"/>
          </a:xfrm>
          <a:prstGeom prst="rect">
            <a:avLst/>
          </a:prstGeom>
        </p:spPr>
        <p:txBody>
          <a:bodyPr rIns="3600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en-US" noProof="0"/>
              <a:t>Click to edit Master text styles</a:t>
            </a:r>
          </a:p>
        </p:txBody>
      </p:sp>
      <p:sp>
        <p:nvSpPr>
          <p:cNvPr id="18" name="Text Placeholder 7"/>
          <p:cNvSpPr>
            <a:spLocks noGrp="1"/>
          </p:cNvSpPr>
          <p:nvPr>
            <p:ph idx="1" hasCustomPrompt="1"/>
          </p:nvPr>
        </p:nvSpPr>
        <p:spPr>
          <a:xfrm>
            <a:off x="429685" y="1518364"/>
            <a:ext cx="11330516" cy="4290299"/>
          </a:xfrm>
          <a:prstGeom prst="rect">
            <a:avLst/>
          </a:prstGeom>
        </p:spPr>
        <p:txBody>
          <a:bodyPr vert="horz" lIns="0" tIns="0" rIns="0" bIns="0" rtlCol="0">
            <a:noAutofit/>
          </a:bodyPr>
          <a:lstStyle>
            <a:lvl1pPr marL="0" indent="0">
              <a:defRPr/>
            </a:lvl1pPr>
            <a:lvl4pPr>
              <a:defRPr sz="1200"/>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 name="Title 1"/>
          <p:cNvSpPr>
            <a:spLocks noGrp="1"/>
          </p:cNvSpPr>
          <p:nvPr>
            <p:ph type="title"/>
          </p:nvPr>
        </p:nvSpPr>
        <p:spPr>
          <a:xfrm>
            <a:off x="429685" y="188079"/>
            <a:ext cx="11330516" cy="650121"/>
          </a:xfrm>
        </p:spPr>
        <p:txBody>
          <a:bodyPr>
            <a:noAutofit/>
          </a:bodyPr>
          <a:lstStyle>
            <a:lvl1pPr>
              <a:spcAft>
                <a:spcPts val="0"/>
              </a:spcAft>
              <a:defRPr sz="2200"/>
            </a:lvl1pPr>
          </a:lstStyle>
          <a:p>
            <a:r>
              <a:rPr lang="en-US" noProof="0"/>
              <a:t>Click to edit Master title style</a:t>
            </a:r>
          </a:p>
        </p:txBody>
      </p:sp>
      <p:sp>
        <p:nvSpPr>
          <p:cNvPr id="7" name="Text Placeholder 2"/>
          <p:cNvSpPr>
            <a:spLocks noGrp="1"/>
          </p:cNvSpPr>
          <p:nvPr>
            <p:ph type="body" sz="quarter" idx="11" hasCustomPrompt="1"/>
          </p:nvPr>
        </p:nvSpPr>
        <p:spPr>
          <a:xfrm>
            <a:off x="429686" y="6029740"/>
            <a:ext cx="8964407" cy="418641"/>
          </a:xfrm>
        </p:spPr>
        <p:txBody>
          <a:bodyPr anchor="b"/>
          <a:lstStyle>
            <a:lvl1pPr>
              <a:spcBef>
                <a:spcPts val="0"/>
              </a:spcBef>
              <a:spcAft>
                <a:spcPts val="0"/>
              </a:spcAft>
              <a:defRPr sz="900" baseline="0">
                <a:solidFill>
                  <a:schemeClr val="accent5">
                    <a:lumMod val="50000"/>
                  </a:schemeClr>
                </a:solidFill>
              </a:defRPr>
            </a:lvl1pPr>
          </a:lstStyle>
          <a:p>
            <a:pPr lvl="0"/>
            <a:r>
              <a:rPr lang="en-US" noProof="0"/>
              <a:t>(1)</a:t>
            </a:r>
          </a:p>
          <a:p>
            <a:pPr lvl="0"/>
            <a:r>
              <a:rPr lang="en-US" noProof="0"/>
              <a:t>(2)</a:t>
            </a:r>
          </a:p>
          <a:p>
            <a:pPr lvl="0"/>
            <a:r>
              <a:rPr lang="en-US" noProof="0"/>
              <a:t>Source / Footnote: calibri 9pt</a:t>
            </a:r>
          </a:p>
        </p:txBody>
      </p:sp>
    </p:spTree>
    <p:extLst>
      <p:ext uri="{BB962C8B-B14F-4D97-AF65-F5344CB8AC3E}">
        <p14:creationId xmlns:p14="http://schemas.microsoft.com/office/powerpoint/2010/main" val="183303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9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1" y="238541"/>
            <a:ext cx="11329456" cy="616455"/>
          </a:xfrm>
        </p:spPr>
        <p:txBody>
          <a:bodyPr anchor="ctr" anchorCtr="0">
            <a:noAutofit/>
          </a:bodyPr>
          <a:lstStyle>
            <a:lvl1pPr>
              <a:lnSpc>
                <a:spcPct val="100000"/>
              </a:lnSpc>
              <a:defRPr/>
            </a:lvl1pPr>
          </a:lstStyle>
          <a:p>
            <a:r>
              <a:rPr lang="de-DE"/>
              <a:t>Titelmasterformat durch Klicken bearbeiten</a:t>
            </a:r>
          </a:p>
        </p:txBody>
      </p:sp>
      <p:sp>
        <p:nvSpPr>
          <p:cNvPr id="3" name="Datumsplatzhalter 2"/>
          <p:cNvSpPr>
            <a:spLocks noGrp="1"/>
          </p:cNvSpPr>
          <p:nvPr>
            <p:ph type="dt" sz="half" idx="10"/>
          </p:nvPr>
        </p:nvSpPr>
        <p:spPr/>
        <p:txBody>
          <a:bodyPr/>
          <a:lstStyle/>
          <a:p>
            <a:fld id="{E373F149-83C4-4179-9681-702531CCFDAC}" type="datetimeFigureOut">
              <a:rPr lang="de-DE" smtClean="0"/>
              <a:pPr/>
              <a:t>05.03.2024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a:t>
            </a:fld>
            <a:endParaRPr lang="de-DE"/>
          </a:p>
        </p:txBody>
      </p:sp>
      <p:sp>
        <p:nvSpPr>
          <p:cNvPr id="9" name="Textplatzhalter 7"/>
          <p:cNvSpPr>
            <a:spLocks noGrp="1"/>
          </p:cNvSpPr>
          <p:nvPr>
            <p:ph type="body" sz="quarter" idx="13"/>
          </p:nvPr>
        </p:nvSpPr>
        <p:spPr>
          <a:xfrm>
            <a:off x="431801" y="854994"/>
            <a:ext cx="11328400" cy="336244"/>
          </a:xfrm>
        </p:spPr>
        <p:txBody>
          <a:bodyPr lIns="0" tIns="0" rIns="0" bIns="0" anchor="t" anchorCtr="0">
            <a:noAutofit/>
          </a:bodyPr>
          <a:lstStyle>
            <a:lvl1pPr>
              <a:buNone/>
              <a:defRPr sz="2000"/>
            </a:lvl1pPr>
          </a:lstStyle>
          <a:p>
            <a:pPr lvl="0"/>
            <a:r>
              <a:rPr lang="de-DE"/>
              <a:t>Textmasterformate durch Klicken bearbeiten</a:t>
            </a:r>
          </a:p>
        </p:txBody>
      </p:sp>
    </p:spTree>
    <p:extLst>
      <p:ext uri="{BB962C8B-B14F-4D97-AF65-F5344CB8AC3E}">
        <p14:creationId xmlns:p14="http://schemas.microsoft.com/office/powerpoint/2010/main" val="196607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E955A-49A5-43F5-B9E7-F97BD4992FAD}"/>
              </a:ext>
            </a:extLst>
          </p:cNvPr>
          <p:cNvSpPr>
            <a:spLocks noGrp="1"/>
          </p:cNvSpPr>
          <p:nvPr>
            <p:ph type="dt" sz="half" idx="10"/>
          </p:nvPr>
        </p:nvSpPr>
        <p:spPr/>
        <p:txBody>
          <a:bodyPr/>
          <a:lstStyle/>
          <a:p>
            <a:fld id="{6CE8339A-AD4C-4299-B676-C4ADA05616EE}" type="datetime1">
              <a:rPr lang="en-GB" smtClean="0"/>
              <a:t>05/03/2024</a:t>
            </a:fld>
            <a:endParaRPr lang="en-GB"/>
          </a:p>
        </p:txBody>
      </p:sp>
      <p:sp>
        <p:nvSpPr>
          <p:cNvPr id="3" name="Footer Placeholder 2">
            <a:extLst>
              <a:ext uri="{FF2B5EF4-FFF2-40B4-BE49-F238E27FC236}">
                <a16:creationId xmlns:a16="http://schemas.microsoft.com/office/drawing/2014/main" id="{03E83A06-292D-4040-AF12-756EAFD385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DF9C29-2C14-4574-B120-E5F74520323D}"/>
              </a:ext>
            </a:extLst>
          </p:cNvPr>
          <p:cNvSpPr>
            <a:spLocks noGrp="1"/>
          </p:cNvSpPr>
          <p:nvPr>
            <p:ph type="sldNum" sz="quarter" idx="12"/>
          </p:nvPr>
        </p:nvSpPr>
        <p:spPr/>
        <p:txBody>
          <a:bodyPr/>
          <a:lstStyle/>
          <a:p>
            <a:fld id="{F9E29A8E-A0F1-419A-8E8B-A78BF9C70DE8}" type="slidenum">
              <a:rPr lang="en-GB" smtClean="0"/>
              <a:t>‹#›</a:t>
            </a:fld>
            <a:endParaRPr lang="en-GB"/>
          </a:p>
        </p:txBody>
      </p:sp>
    </p:spTree>
    <p:extLst>
      <p:ext uri="{BB962C8B-B14F-4D97-AF65-F5344CB8AC3E}">
        <p14:creationId xmlns:p14="http://schemas.microsoft.com/office/powerpoint/2010/main" val="42741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981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69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3298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1419116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0017404"/>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dc.europa.eu/sites/default/files/documents/Coordinating-Competent-Bodies-Structures-Terms-of-reference-and-interactions_202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dc.europa.eu/en/about-ecdc/what-we-do/partners-and-networks/support-and-services-eueea-countries/health-task-for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mailto:Courses@ecdc.europa.eu" TargetMode="External"/><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www.ecdc.europa.eu/en/publications-data/decision-rules-governing-ms-track-ecdc-fellowship-programme-field"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mailto:ecdc.epietfellow@ecdc.europa.eu"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ecdc.europa.eu/sites/default/files/documents/Coordinating-Competent-Bodies-Structures-Terms-of-reference-and-interactions_2023.pdf"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a:bodyPr>
          <a:lstStyle/>
          <a:p>
            <a:pPr algn="ctr" eaLnBrk="0" fontAlgn="base" hangingPunct="0">
              <a:lnSpc>
                <a:spcPct val="90000"/>
              </a:lnSpc>
              <a:spcBef>
                <a:spcPct val="0"/>
              </a:spcBef>
              <a:spcAft>
                <a:spcPct val="30000"/>
              </a:spcAft>
            </a:pPr>
            <a:br>
              <a:rPr lang="en-GB" sz="2800">
                <a:solidFill>
                  <a:schemeClr val="bg1"/>
                </a:solidFill>
              </a:rPr>
            </a:br>
            <a:r>
              <a:rPr lang="en-GB" sz="2800">
                <a:solidFill>
                  <a:schemeClr val="bg1"/>
                </a:solidFill>
              </a:rPr>
              <a:t>National Focal Points for Public Health Training </a:t>
            </a:r>
            <a:br>
              <a:rPr lang="en-GB" sz="2800">
                <a:solidFill>
                  <a:schemeClr val="bg1"/>
                </a:solidFill>
              </a:rPr>
            </a:br>
            <a:endParaRPr lang="en-GB" sz="2800">
              <a:solidFill>
                <a:schemeClr val="bg1"/>
              </a:solidFill>
            </a:endParaRPr>
          </a:p>
        </p:txBody>
      </p:sp>
      <p:sp>
        <p:nvSpPr>
          <p:cNvPr id="5" name="Text Box 4"/>
          <p:cNvSpPr txBox="1">
            <a:spLocks noChangeArrowheads="1"/>
          </p:cNvSpPr>
          <p:nvPr/>
        </p:nvSpPr>
        <p:spPr bwMode="auto">
          <a:xfrm>
            <a:off x="648000" y="5764927"/>
            <a:ext cx="10869432" cy="823161"/>
          </a:xfrm>
          <a:prstGeom prst="rect">
            <a:avLst/>
          </a:prstGeom>
          <a:noFill/>
          <a:ln w="38100">
            <a:noFill/>
            <a:miter lim="800000"/>
            <a:headEnd/>
            <a:tailEnd/>
          </a:ln>
          <a:effectLst/>
        </p:spPr>
        <p:txBody>
          <a:bodyPr lIns="0" tIns="0" rIns="0" bIns="0" anchor="b"/>
          <a:lstStyle/>
          <a:p>
            <a:pPr marL="0" marR="0" lvl="0" indent="0" algn="l" defTabSz="914400" rtl="0" eaLnBrk="0" fontAlgn="base" latinLnBrk="0" hangingPunct="0">
              <a:lnSpc>
                <a:spcPct val="90000"/>
              </a:lnSpc>
              <a:spcBef>
                <a:spcPct val="0"/>
              </a:spcBef>
              <a:spcAft>
                <a:spcPct val="30000"/>
              </a:spcAft>
              <a:buClrTx/>
              <a:buSzTx/>
              <a:buFontTx/>
              <a:buNone/>
              <a:tabLst/>
              <a:defRPr/>
            </a:pPr>
            <a:r>
              <a:rPr kumimoji="0" lang="en-GB" sz="2400" b="0" i="0" u="none" strike="noStrike" kern="1200" cap="none" spc="0" normalizeH="0" baseline="0" noProof="0">
                <a:ln>
                  <a:noFill/>
                </a:ln>
                <a:solidFill>
                  <a:prstClr val="white"/>
                </a:solidFill>
                <a:effectLst/>
                <a:uLnTx/>
                <a:uFillTx/>
                <a:latin typeface="Tahoma"/>
                <a:ea typeface="+mn-ea"/>
                <a:cs typeface="+mn-cs"/>
              </a:rPr>
              <a:t>5 </a:t>
            </a:r>
            <a:r>
              <a:rPr lang="en-GB" sz="2400">
                <a:solidFill>
                  <a:prstClr val="white"/>
                </a:solidFill>
                <a:latin typeface="Tahoma"/>
              </a:rPr>
              <a:t>March </a:t>
            </a:r>
            <a:r>
              <a:rPr kumimoji="0" lang="en-GB" sz="2400" b="0" i="0" u="none" strike="noStrike" kern="1200" cap="none" spc="0" normalizeH="0" baseline="0" noProof="0">
                <a:ln>
                  <a:noFill/>
                </a:ln>
                <a:solidFill>
                  <a:prstClr val="white"/>
                </a:solidFill>
                <a:effectLst/>
                <a:uLnTx/>
                <a:uFillTx/>
                <a:latin typeface="Tahoma"/>
                <a:ea typeface="+mn-ea"/>
                <a:cs typeface="+mn-cs"/>
              </a:rPr>
              <a:t>2024, Virtual call</a:t>
            </a:r>
            <a:br>
              <a:rPr kumimoji="0" lang="en-GB" sz="2400" b="0" i="0" u="none" strike="noStrike" kern="1200" cap="none" spc="0" normalizeH="0" baseline="0" noProof="0">
                <a:ln>
                  <a:noFill/>
                </a:ln>
                <a:solidFill>
                  <a:prstClr val="black"/>
                </a:solidFill>
                <a:effectLst/>
                <a:uLnTx/>
                <a:uFillTx/>
                <a:latin typeface="Tahoma"/>
                <a:ea typeface="+mn-ea"/>
                <a:cs typeface="+mn-cs"/>
              </a:rPr>
            </a:br>
            <a:endParaRPr kumimoji="0" lang="en-GB" sz="1100" b="0" i="0" u="none" strike="noStrike" kern="1200" cap="none" spc="0" normalizeH="0" baseline="0" noProof="0">
              <a:ln>
                <a:noFill/>
              </a:ln>
              <a:solidFill>
                <a:prstClr val="white"/>
              </a:solidFill>
              <a:effectLst/>
              <a:uLnTx/>
              <a:uFillTx/>
              <a:latin typeface="Tahoma" pitchFamily="34" charset="0"/>
              <a:ea typeface="+mn-ea"/>
              <a:cs typeface="+mn-cs"/>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227450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fontScale="90000"/>
          </a:bodyPr>
          <a:lstStyle/>
          <a:p>
            <a:pPr algn="ctr" eaLnBrk="0" fontAlgn="base" hangingPunct="0">
              <a:spcAft>
                <a:spcPct val="30000"/>
              </a:spcAft>
            </a:pPr>
            <a:r>
              <a:rPr lang="en-GB" sz="3600">
                <a:effectLst/>
                <a:latin typeface="Tahoma" panose="020B0604030504040204" pitchFamily="34" charset="0"/>
                <a:ea typeface="Batang" panose="02030600000101010101" pitchFamily="18" charset="-127"/>
                <a:cs typeface="Times New Roman" panose="02020603050405020304" pitchFamily="18" charset="0"/>
              </a:rPr>
              <a:t>Reminder on the role of NFPTs </a:t>
            </a:r>
            <a:br>
              <a:rPr lang="en-GB" sz="3600">
                <a:effectLst/>
                <a:latin typeface="Tahoma" panose="020B0604030504040204" pitchFamily="34" charset="0"/>
                <a:ea typeface="Batang" panose="02030600000101010101" pitchFamily="18" charset="-127"/>
                <a:cs typeface="Times New Roman" panose="02020603050405020304" pitchFamily="18" charset="0"/>
              </a:rPr>
            </a:br>
            <a:r>
              <a:rPr lang="en-GB" sz="3600">
                <a:effectLst/>
                <a:latin typeface="Tahoma" panose="020B0604030504040204" pitchFamily="34" charset="0"/>
                <a:ea typeface="Batang" panose="02030600000101010101" pitchFamily="18" charset="-127"/>
                <a:cs typeface="Times New Roman" panose="02020603050405020304" pitchFamily="18" charset="0"/>
              </a:rPr>
              <a:t>as stated in the Terms or Reference </a:t>
            </a:r>
            <a:br>
              <a:rPr lang="en-GB" sz="3600" b="1">
                <a:effectLst/>
                <a:latin typeface="Tahoma" panose="020B0604030504040204" pitchFamily="34" charset="0"/>
                <a:ea typeface="Tahoma" panose="020B0604030504040204" pitchFamily="34" charset="0"/>
                <a:cs typeface="Tahoma" panose="020B0604030504040204" pitchFamily="34" charset="0"/>
              </a:rPr>
            </a:br>
            <a:br>
              <a:rPr lang="en-GB" sz="2800">
                <a:solidFill>
                  <a:schemeClr val="bg1"/>
                </a:solidFill>
              </a:rPr>
            </a:br>
            <a:r>
              <a:rPr lang="en-GB" sz="3100"/>
              <a:t>More information (not presented during the meeting)</a:t>
            </a:r>
            <a:endParaRPr lang="en-GB" sz="3100">
              <a:solidFill>
                <a:schemeClr val="bg1"/>
              </a:solidFill>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136242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3059-0416-8746-89A2-2582EAED9AB0}"/>
              </a:ext>
            </a:extLst>
          </p:cNvPr>
          <p:cNvSpPr>
            <a:spLocks noGrp="1"/>
          </p:cNvSpPr>
          <p:nvPr>
            <p:ph type="title"/>
          </p:nvPr>
        </p:nvSpPr>
        <p:spPr/>
        <p:txBody>
          <a:bodyPr>
            <a:normAutofit/>
          </a:bodyPr>
          <a:lstStyle/>
          <a:p>
            <a:r>
              <a:rPr lang="en-GB" sz="2800"/>
              <a:t>General information</a:t>
            </a:r>
          </a:p>
        </p:txBody>
      </p:sp>
      <p:sp>
        <p:nvSpPr>
          <p:cNvPr id="3" name="Content Placeholder 2">
            <a:extLst>
              <a:ext uri="{FF2B5EF4-FFF2-40B4-BE49-F238E27FC236}">
                <a16:creationId xmlns:a16="http://schemas.microsoft.com/office/drawing/2014/main" id="{B29914E6-FBC9-EF86-23F6-CEB17F6F1AB8}"/>
              </a:ext>
            </a:extLst>
          </p:cNvPr>
          <p:cNvSpPr>
            <a:spLocks noGrp="1"/>
          </p:cNvSpPr>
          <p:nvPr>
            <p:ph idx="1"/>
          </p:nvPr>
        </p:nvSpPr>
        <p:spPr>
          <a:xfrm>
            <a:off x="419718" y="999489"/>
            <a:ext cx="11352563" cy="5001305"/>
          </a:xfrm>
        </p:spPr>
        <p:txBody>
          <a:bodyPr vert="horz" lIns="91440" tIns="45720" rIns="91440" bIns="45720" rtlCol="0" anchor="t">
            <a:normAutofit fontScale="25000" lnSpcReduction="20000"/>
          </a:bodyPr>
          <a:lstStyle/>
          <a:p>
            <a:pPr>
              <a:lnSpc>
                <a:spcPct val="120000"/>
              </a:lnSpc>
            </a:pPr>
            <a:r>
              <a:rPr lang="en-GB" sz="9600" b="1"/>
              <a:t>All information is available under </a:t>
            </a:r>
            <a:r>
              <a:rPr lang="en-GB" sz="9600">
                <a:hlinkClick r:id="rId2"/>
              </a:rPr>
              <a:t>Coordinating-Competent-Bodies-Structures-Terms-of-reference-and-interactions_2023.pdf </a:t>
            </a:r>
            <a:endParaRPr lang="en-GB" sz="9600"/>
          </a:p>
          <a:p>
            <a:pPr>
              <a:lnSpc>
                <a:spcPct val="120000"/>
              </a:lnSpc>
            </a:pPr>
            <a:endParaRPr lang="en-GB" sz="9600" b="1"/>
          </a:p>
          <a:p>
            <a:pPr marL="457200" indent="-457200">
              <a:lnSpc>
                <a:spcPct val="120000"/>
              </a:lnSpc>
              <a:buFont typeface="Arial" panose="020B0604020202020204" pitchFamily="34" charset="0"/>
              <a:buChar char="•"/>
            </a:pPr>
            <a:r>
              <a:rPr lang="en-GB" sz="9600" b="1">
                <a:latin typeface="Tahoma"/>
                <a:ea typeface="Tahoma"/>
                <a:cs typeface="Tahoma"/>
              </a:rPr>
              <a:t>High-level relations </a:t>
            </a:r>
            <a:r>
              <a:rPr lang="en-GB" sz="9600">
                <a:latin typeface="Tahoma"/>
                <a:ea typeface="Tahoma"/>
                <a:cs typeface="Tahoma"/>
              </a:rPr>
              <a:t>and coordination interactions between ECDC and the </a:t>
            </a:r>
            <a:r>
              <a:rPr lang="en-GB" sz="9600" err="1">
                <a:latin typeface="Tahoma"/>
                <a:ea typeface="Tahoma"/>
                <a:cs typeface="Tahoma"/>
              </a:rPr>
              <a:t>CCBs</a:t>
            </a:r>
            <a:r>
              <a:rPr lang="en-GB" sz="9600">
                <a:latin typeface="Tahoma"/>
                <a:ea typeface="Tahoma"/>
                <a:cs typeface="Tahoma"/>
              </a:rPr>
              <a:t> are at the level of the </a:t>
            </a:r>
            <a:r>
              <a:rPr lang="en-GB" sz="9600" b="1" err="1">
                <a:latin typeface="Tahoma"/>
                <a:ea typeface="Tahoma"/>
                <a:cs typeface="Tahoma"/>
              </a:rPr>
              <a:t>CCB</a:t>
            </a:r>
            <a:r>
              <a:rPr lang="en-GB" sz="9600" b="1">
                <a:latin typeface="Tahoma"/>
                <a:ea typeface="Tahoma"/>
                <a:cs typeface="Tahoma"/>
              </a:rPr>
              <a:t> Director and </a:t>
            </a:r>
            <a:r>
              <a:rPr lang="en-GB" sz="9600" b="1" err="1">
                <a:latin typeface="Tahoma"/>
                <a:ea typeface="Tahoma"/>
                <a:cs typeface="Tahoma"/>
              </a:rPr>
              <a:t>NCs</a:t>
            </a:r>
            <a:r>
              <a:rPr lang="en-GB" sz="9600">
                <a:latin typeface="Tahoma"/>
                <a:ea typeface="Tahoma"/>
                <a:cs typeface="Tahoma"/>
              </a:rPr>
              <a:t>, following necessary and appropriate consultation in the country</a:t>
            </a:r>
          </a:p>
          <a:p>
            <a:pPr marL="457200" indent="-457200">
              <a:lnSpc>
                <a:spcPct val="120000"/>
              </a:lnSpc>
              <a:buFont typeface="Arial" panose="020B0604020202020204" pitchFamily="34" charset="0"/>
              <a:buChar char="•"/>
            </a:pPr>
            <a:r>
              <a:rPr lang="en-GB" sz="9600" b="1">
                <a:latin typeface="Tahoma"/>
                <a:ea typeface="Tahoma"/>
                <a:cs typeface="Tahoma"/>
              </a:rPr>
              <a:t>Strategic and overarching interactions </a:t>
            </a:r>
            <a:r>
              <a:rPr lang="en-GB" sz="9600">
                <a:latin typeface="Tahoma"/>
                <a:ea typeface="Tahoma"/>
                <a:cs typeface="Tahoma"/>
              </a:rPr>
              <a:t>related to a specific disease group or public health function are at the </a:t>
            </a:r>
            <a:r>
              <a:rPr lang="en-GB" sz="9600" b="1">
                <a:latin typeface="Tahoma"/>
                <a:ea typeface="Tahoma"/>
                <a:cs typeface="Tahoma"/>
              </a:rPr>
              <a:t>level of the </a:t>
            </a:r>
            <a:r>
              <a:rPr lang="en-GB" sz="9600" b="1" err="1">
                <a:latin typeface="Tahoma"/>
                <a:ea typeface="Tahoma"/>
                <a:cs typeface="Tahoma"/>
              </a:rPr>
              <a:t>NFPs</a:t>
            </a:r>
            <a:r>
              <a:rPr lang="en-GB" sz="9600">
                <a:latin typeface="Tahoma"/>
                <a:ea typeface="Tahoma"/>
                <a:cs typeface="Tahoma"/>
              </a:rPr>
              <a:t>, following necessary and appropriate consultation in the country. </a:t>
            </a:r>
            <a:endParaRPr lang="en-GB" sz="9600"/>
          </a:p>
          <a:p>
            <a:pPr marL="457200" indent="-457200">
              <a:lnSpc>
                <a:spcPct val="120000"/>
              </a:lnSpc>
              <a:buFont typeface="Arial" panose="020B0604020202020204" pitchFamily="34" charset="0"/>
              <a:buChar char="•"/>
            </a:pPr>
            <a:r>
              <a:rPr lang="en-GB" sz="9600" b="1"/>
              <a:t>Technical and operational interactions </a:t>
            </a:r>
            <a:r>
              <a:rPr lang="en-GB" sz="9600"/>
              <a:t>related to specific area within the domains of a disease group or public health function are at the </a:t>
            </a:r>
            <a:r>
              <a:rPr lang="en-GB" sz="9600" b="1"/>
              <a:t>level of the OCPs</a:t>
            </a:r>
            <a:r>
              <a:rPr lang="en-GB" sz="9600"/>
              <a:t>, following necessary and appropriate consultation in the country.</a:t>
            </a:r>
          </a:p>
          <a:p>
            <a:pPr>
              <a:lnSpc>
                <a:spcPct val="120000"/>
              </a:lnSpc>
            </a:pPr>
            <a:endParaRPr lang="en-GB" sz="5800" i="1"/>
          </a:p>
          <a:p>
            <a:pPr>
              <a:lnSpc>
                <a:spcPct val="120000"/>
              </a:lnSpc>
            </a:pPr>
            <a:r>
              <a:rPr lang="en-GB" sz="5800" i="1"/>
              <a:t>(page 7 of ECDC Coordinating Competent Bodies: Structures, Interactions and Terms of Reference)</a:t>
            </a:r>
          </a:p>
          <a:p>
            <a:endParaRPr lang="en-GB" i="1"/>
          </a:p>
        </p:txBody>
      </p:sp>
      <p:sp>
        <p:nvSpPr>
          <p:cNvPr id="4" name="Footer Placeholder 3">
            <a:extLst>
              <a:ext uri="{FF2B5EF4-FFF2-40B4-BE49-F238E27FC236}">
                <a16:creationId xmlns:a16="http://schemas.microsoft.com/office/drawing/2014/main" id="{DBBCCEF3-1EAD-85BE-FE6D-26EC9D3175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2F7386-C868-A12C-D803-10A4ABCE8CC8}"/>
              </a:ext>
            </a:extLst>
          </p:cNvPr>
          <p:cNvSpPr>
            <a:spLocks noGrp="1"/>
          </p:cNvSpPr>
          <p:nvPr>
            <p:ph type="sldNum" sz="quarter" idx="12"/>
          </p:nvPr>
        </p:nvSpPr>
        <p:spPr/>
        <p:txBody>
          <a:bodyPr/>
          <a:lstStyle/>
          <a:p>
            <a:fld id="{F9E29A8E-A0F1-419A-8E8B-A78BF9C70DE8}" type="slidenum">
              <a:rPr lang="en-GB" smtClean="0"/>
              <a:pPr/>
              <a:t>11</a:t>
            </a:fld>
            <a:endParaRPr lang="en-GB"/>
          </a:p>
        </p:txBody>
      </p:sp>
    </p:spTree>
    <p:extLst>
      <p:ext uri="{BB962C8B-B14F-4D97-AF65-F5344CB8AC3E}">
        <p14:creationId xmlns:p14="http://schemas.microsoft.com/office/powerpoint/2010/main" val="325103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4E3D-2FE7-E6AF-0629-84543BDD847C}"/>
              </a:ext>
            </a:extLst>
          </p:cNvPr>
          <p:cNvSpPr>
            <a:spLocks noGrp="1"/>
          </p:cNvSpPr>
          <p:nvPr>
            <p:ph type="title"/>
          </p:nvPr>
        </p:nvSpPr>
        <p:spPr>
          <a:xfrm>
            <a:off x="490723" y="666438"/>
            <a:ext cx="10354188" cy="951722"/>
          </a:xfrm>
        </p:spPr>
        <p:txBody>
          <a:bodyPr>
            <a:normAutofit fontScale="90000"/>
          </a:bodyPr>
          <a:lstStyle/>
          <a:p>
            <a:r>
              <a:rPr lang="en-GB" sz="3100"/>
              <a:t>Appointment of the National Focal Points (</a:t>
            </a:r>
            <a:r>
              <a:rPr lang="en-GB" sz="3100" err="1"/>
              <a:t>NFP</a:t>
            </a:r>
            <a:r>
              <a:rPr lang="en-GB" sz="3100"/>
              <a:t>) for Public Health Training</a:t>
            </a:r>
            <a:br>
              <a:rPr lang="en-GB"/>
            </a:br>
            <a:endParaRPr lang="en-GB"/>
          </a:p>
        </p:txBody>
      </p:sp>
      <p:sp>
        <p:nvSpPr>
          <p:cNvPr id="3" name="Content Placeholder 2">
            <a:extLst>
              <a:ext uri="{FF2B5EF4-FFF2-40B4-BE49-F238E27FC236}">
                <a16:creationId xmlns:a16="http://schemas.microsoft.com/office/drawing/2014/main" id="{A9BB56E4-ABD8-D7D6-F08F-AAA5331E5ECE}"/>
              </a:ext>
            </a:extLst>
          </p:cNvPr>
          <p:cNvSpPr>
            <a:spLocks noGrp="1"/>
          </p:cNvSpPr>
          <p:nvPr>
            <p:ph idx="1"/>
          </p:nvPr>
        </p:nvSpPr>
        <p:spPr>
          <a:xfrm>
            <a:off x="431999" y="1907200"/>
            <a:ext cx="11502826" cy="3990261"/>
          </a:xfrm>
        </p:spPr>
        <p:txBody>
          <a:bodyPr>
            <a:noAutofit/>
          </a:bodyPr>
          <a:lstStyle/>
          <a:p>
            <a:pPr marL="457200" indent="-457200">
              <a:buFont typeface="Arial" panose="020B0604020202020204" pitchFamily="34" charset="0"/>
              <a:buChar char="•"/>
            </a:pPr>
            <a:r>
              <a:rPr lang="en-GB" sz="2400"/>
              <a:t>The </a:t>
            </a:r>
            <a:r>
              <a:rPr lang="en-GB" sz="2400" err="1"/>
              <a:t>NFP</a:t>
            </a:r>
            <a:r>
              <a:rPr lang="en-GB" sz="2400"/>
              <a:t> is nominated by the National coordinator (NC) of the Coordinating competent body (</a:t>
            </a:r>
            <a:r>
              <a:rPr lang="en-GB" sz="2400" err="1"/>
              <a:t>CCB</a:t>
            </a:r>
            <a:r>
              <a:rPr lang="en-GB" sz="2400"/>
              <a:t>). </a:t>
            </a:r>
          </a:p>
          <a:p>
            <a:pPr marL="457200" indent="-457200">
              <a:buFont typeface="Arial" panose="020B0604020202020204" pitchFamily="34" charset="0"/>
              <a:buChar char="•"/>
            </a:pPr>
            <a:r>
              <a:rPr lang="en-GB" sz="2400"/>
              <a:t>By delegation of the NC, the </a:t>
            </a:r>
            <a:r>
              <a:rPr lang="en-GB" sz="2400" err="1"/>
              <a:t>NFP</a:t>
            </a:r>
            <a:r>
              <a:rPr lang="en-GB" sz="2400"/>
              <a:t> is </a:t>
            </a:r>
            <a:r>
              <a:rPr lang="en-GB" sz="2400" b="1"/>
              <a:t>responsible for overseeing interactions between ECDC and the Member State regarding the activities related to the public health function</a:t>
            </a:r>
            <a:r>
              <a:rPr lang="en-GB" sz="2400"/>
              <a:t>. </a:t>
            </a:r>
          </a:p>
          <a:p>
            <a:pPr marL="457200" indent="-457200">
              <a:buFont typeface="Arial" panose="020B0604020202020204" pitchFamily="34" charset="0"/>
              <a:buChar char="•"/>
            </a:pPr>
            <a:r>
              <a:rPr lang="en-GB" sz="2400"/>
              <a:t>If no </a:t>
            </a:r>
            <a:r>
              <a:rPr lang="en-GB" sz="2400" err="1"/>
              <a:t>NFP</a:t>
            </a:r>
            <a:r>
              <a:rPr lang="en-GB" sz="2400"/>
              <a:t> is nominated, all interactions within this area will remain channelled through the NC. </a:t>
            </a:r>
          </a:p>
        </p:txBody>
      </p:sp>
      <p:sp>
        <p:nvSpPr>
          <p:cNvPr id="4" name="Footer Placeholder 3">
            <a:extLst>
              <a:ext uri="{FF2B5EF4-FFF2-40B4-BE49-F238E27FC236}">
                <a16:creationId xmlns:a16="http://schemas.microsoft.com/office/drawing/2014/main" id="{89FA66D4-0134-CA5C-73C5-85C9FD8574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1FB8B3-B371-31D1-9908-A907A6873C34}"/>
              </a:ext>
            </a:extLst>
          </p:cNvPr>
          <p:cNvSpPr>
            <a:spLocks noGrp="1"/>
          </p:cNvSpPr>
          <p:nvPr>
            <p:ph type="sldNum" sz="quarter" idx="12"/>
          </p:nvPr>
        </p:nvSpPr>
        <p:spPr/>
        <p:txBody>
          <a:bodyPr/>
          <a:lstStyle/>
          <a:p>
            <a:fld id="{F9E29A8E-A0F1-419A-8E8B-A78BF9C70DE8}" type="slidenum">
              <a:rPr lang="en-GB" smtClean="0"/>
              <a:pPr/>
              <a:t>12</a:t>
            </a:fld>
            <a:endParaRPr lang="en-GB"/>
          </a:p>
        </p:txBody>
      </p:sp>
    </p:spTree>
    <p:extLst>
      <p:ext uri="{BB962C8B-B14F-4D97-AF65-F5344CB8AC3E}">
        <p14:creationId xmlns:p14="http://schemas.microsoft.com/office/powerpoint/2010/main" val="290950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4E3D-2FE7-E6AF-0629-84543BDD847C}"/>
              </a:ext>
            </a:extLst>
          </p:cNvPr>
          <p:cNvSpPr>
            <a:spLocks noGrp="1"/>
          </p:cNvSpPr>
          <p:nvPr>
            <p:ph type="title"/>
          </p:nvPr>
        </p:nvSpPr>
        <p:spPr/>
        <p:txBody>
          <a:bodyPr>
            <a:normAutofit fontScale="90000"/>
          </a:bodyPr>
          <a:lstStyle/>
          <a:p>
            <a:r>
              <a:rPr lang="en-GB" sz="3100"/>
              <a:t>Role and Tasks of the National Focal Points (</a:t>
            </a:r>
            <a:r>
              <a:rPr lang="en-GB" sz="3100" err="1"/>
              <a:t>NFP</a:t>
            </a:r>
            <a:r>
              <a:rPr lang="en-GB" sz="3100"/>
              <a:t>) for Public Health Training</a:t>
            </a:r>
            <a:br>
              <a:rPr lang="en-GB"/>
            </a:br>
            <a:endParaRPr lang="en-GB"/>
          </a:p>
        </p:txBody>
      </p:sp>
      <p:sp>
        <p:nvSpPr>
          <p:cNvPr id="3" name="Content Placeholder 2">
            <a:extLst>
              <a:ext uri="{FF2B5EF4-FFF2-40B4-BE49-F238E27FC236}">
                <a16:creationId xmlns:a16="http://schemas.microsoft.com/office/drawing/2014/main" id="{A9BB56E4-ABD8-D7D6-F08F-AAA5331E5ECE}"/>
              </a:ext>
            </a:extLst>
          </p:cNvPr>
          <p:cNvSpPr>
            <a:spLocks noGrp="1"/>
          </p:cNvSpPr>
          <p:nvPr>
            <p:ph idx="1"/>
          </p:nvPr>
        </p:nvSpPr>
        <p:spPr>
          <a:xfrm>
            <a:off x="431999" y="976022"/>
            <a:ext cx="11502826" cy="5149829"/>
          </a:xfrm>
        </p:spPr>
        <p:txBody>
          <a:bodyPr>
            <a:noAutofit/>
          </a:bodyPr>
          <a:lstStyle/>
          <a:p>
            <a:r>
              <a:rPr lang="en-GB" sz="2400"/>
              <a:t>In order to ensure efficient communications between ECDC and the Coordinating Competent Body, the </a:t>
            </a:r>
            <a:r>
              <a:rPr lang="en-GB" sz="2400" err="1"/>
              <a:t>NFP</a:t>
            </a:r>
            <a:r>
              <a:rPr lang="en-GB" sz="2400"/>
              <a:t> for Training is specifically responsible for : </a:t>
            </a:r>
          </a:p>
          <a:p>
            <a:pPr marL="342900" indent="-342900">
              <a:buFont typeface="Arial" panose="020B0604020202020204" pitchFamily="34" charset="0"/>
              <a:buChar char="•"/>
            </a:pPr>
            <a:r>
              <a:rPr lang="en-GB" sz="2400"/>
              <a:t>Provide </a:t>
            </a:r>
            <a:r>
              <a:rPr lang="en-GB" sz="2400" b="1"/>
              <a:t>feedback</a:t>
            </a:r>
            <a:r>
              <a:rPr lang="en-GB" sz="2400"/>
              <a:t> on implementation to practice of knowledge and skills obtained by training, evaluation of training efficiency, development of lists of core competencies in public health disciplines, etc.); </a:t>
            </a:r>
          </a:p>
          <a:p>
            <a:pPr marL="342900" indent="-342900">
              <a:buFont typeface="Arial" panose="020B0604020202020204" pitchFamily="34" charset="0"/>
              <a:buChar char="•"/>
            </a:pPr>
            <a:r>
              <a:rPr lang="en-GB" sz="2400"/>
              <a:t>Provide </a:t>
            </a:r>
            <a:r>
              <a:rPr lang="en-GB" sz="2400" b="1"/>
              <a:t>strategic advice and suggestions </a:t>
            </a:r>
            <a:r>
              <a:rPr lang="en-GB" sz="2400"/>
              <a:t>for future developments of EPIET, EUPHEM and similar training programmes; </a:t>
            </a:r>
          </a:p>
          <a:p>
            <a:pPr marL="342900" indent="-342900">
              <a:buFont typeface="Arial" panose="020B0604020202020204" pitchFamily="34" charset="0"/>
              <a:buChar char="•"/>
            </a:pPr>
            <a:r>
              <a:rPr lang="en-GB" sz="2400"/>
              <a:t>Advise ECDC regarding </a:t>
            </a:r>
            <a:r>
              <a:rPr lang="en-GB" sz="2400" b="1"/>
              <a:t>selection/prioritisation of participants </a:t>
            </a:r>
            <a:r>
              <a:rPr lang="en-GB" sz="2400"/>
              <a:t>to ECDC training activities; </a:t>
            </a:r>
          </a:p>
          <a:p>
            <a:pPr marL="342900" indent="-342900">
              <a:buFont typeface="Arial" panose="020B0604020202020204" pitchFamily="34" charset="0"/>
              <a:buChar char="•"/>
            </a:pPr>
            <a:r>
              <a:rPr lang="en-GB" sz="2400"/>
              <a:t>Advise on </a:t>
            </a:r>
            <a:r>
              <a:rPr lang="en-GB" sz="2400" b="1"/>
              <a:t>implementation and review of the EPIET, EUPHEM training objectives</a:t>
            </a:r>
            <a:r>
              <a:rPr lang="en-GB" sz="2400"/>
              <a:t>; </a:t>
            </a:r>
          </a:p>
          <a:p>
            <a:pPr marL="342900" indent="-342900">
              <a:buFont typeface="Arial" panose="020B0604020202020204" pitchFamily="34" charset="0"/>
              <a:buChar char="•"/>
            </a:pPr>
            <a:r>
              <a:rPr lang="en-GB" sz="2400" b="1"/>
              <a:t>Participate in or identify experts for other training-related </a:t>
            </a:r>
            <a:r>
              <a:rPr lang="en-GB" sz="2400"/>
              <a:t>activities (e.g. training needs assessment, evaluation of training programmes/training sites). </a:t>
            </a:r>
          </a:p>
        </p:txBody>
      </p:sp>
      <p:sp>
        <p:nvSpPr>
          <p:cNvPr id="4" name="Footer Placeholder 3">
            <a:extLst>
              <a:ext uri="{FF2B5EF4-FFF2-40B4-BE49-F238E27FC236}">
                <a16:creationId xmlns:a16="http://schemas.microsoft.com/office/drawing/2014/main" id="{89FA66D4-0134-CA5C-73C5-85C9FD8574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1FB8B3-B371-31D1-9908-A907A6873C34}"/>
              </a:ext>
            </a:extLst>
          </p:cNvPr>
          <p:cNvSpPr>
            <a:spLocks noGrp="1"/>
          </p:cNvSpPr>
          <p:nvPr>
            <p:ph type="sldNum" sz="quarter" idx="12"/>
          </p:nvPr>
        </p:nvSpPr>
        <p:spPr/>
        <p:txBody>
          <a:bodyPr/>
          <a:lstStyle/>
          <a:p>
            <a:fld id="{F9E29A8E-A0F1-419A-8E8B-A78BF9C70DE8}" type="slidenum">
              <a:rPr lang="en-GB" smtClean="0"/>
              <a:pPr/>
              <a:t>13</a:t>
            </a:fld>
            <a:endParaRPr lang="en-GB"/>
          </a:p>
        </p:txBody>
      </p:sp>
    </p:spTree>
    <p:extLst>
      <p:ext uri="{BB962C8B-B14F-4D97-AF65-F5344CB8AC3E}">
        <p14:creationId xmlns:p14="http://schemas.microsoft.com/office/powerpoint/2010/main" val="89529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4E3D-2FE7-E6AF-0629-84543BDD847C}"/>
              </a:ext>
            </a:extLst>
          </p:cNvPr>
          <p:cNvSpPr>
            <a:spLocks noGrp="1"/>
          </p:cNvSpPr>
          <p:nvPr>
            <p:ph type="title"/>
          </p:nvPr>
        </p:nvSpPr>
        <p:spPr/>
        <p:txBody>
          <a:bodyPr>
            <a:normAutofit fontScale="90000"/>
          </a:bodyPr>
          <a:lstStyle/>
          <a:p>
            <a:r>
              <a:rPr lang="en-GB" sz="3100"/>
              <a:t>Role and Tasks of the National Focal Points – General Responsibilities (same for all </a:t>
            </a:r>
            <a:r>
              <a:rPr lang="en-GB" sz="3100" err="1"/>
              <a:t>NFPs</a:t>
            </a:r>
            <a:r>
              <a:rPr lang="en-GB" sz="3100"/>
              <a:t>)</a:t>
            </a:r>
            <a:br>
              <a:rPr lang="en-GB"/>
            </a:br>
            <a:endParaRPr lang="en-GB"/>
          </a:p>
        </p:txBody>
      </p:sp>
      <p:sp>
        <p:nvSpPr>
          <p:cNvPr id="3" name="Content Placeholder 2">
            <a:extLst>
              <a:ext uri="{FF2B5EF4-FFF2-40B4-BE49-F238E27FC236}">
                <a16:creationId xmlns:a16="http://schemas.microsoft.com/office/drawing/2014/main" id="{A9BB56E4-ABD8-D7D6-F08F-AAA5331E5ECE}"/>
              </a:ext>
            </a:extLst>
          </p:cNvPr>
          <p:cNvSpPr>
            <a:spLocks noGrp="1"/>
          </p:cNvSpPr>
          <p:nvPr>
            <p:ph idx="1"/>
          </p:nvPr>
        </p:nvSpPr>
        <p:spPr>
          <a:xfrm>
            <a:off x="431999" y="1027134"/>
            <a:ext cx="11352563" cy="5149829"/>
          </a:xfrm>
        </p:spPr>
        <p:txBody>
          <a:bodyPr>
            <a:normAutofit fontScale="92500" lnSpcReduction="10000"/>
          </a:bodyPr>
          <a:lstStyle/>
          <a:p>
            <a:pPr marL="285750" indent="-285750">
              <a:buFont typeface="Arial" panose="020B0604020202020204" pitchFamily="34" charset="0"/>
              <a:buChar char="•"/>
            </a:pPr>
            <a:r>
              <a:rPr lang="en-GB" sz="1400"/>
              <a:t>In liaison with the NC, and with other relevant </a:t>
            </a:r>
            <a:r>
              <a:rPr lang="en-GB" sz="1400" err="1"/>
              <a:t>NFPs</a:t>
            </a:r>
            <a:r>
              <a:rPr lang="en-GB" sz="1400"/>
              <a:t> from their country, identify and advise the NC on nominations of additional experts to serve as </a:t>
            </a:r>
            <a:r>
              <a:rPr lang="en-GB" sz="1400" err="1"/>
              <a:t>OCP</a:t>
            </a:r>
            <a:r>
              <a:rPr lang="en-GB" sz="1400"/>
              <a:t> for specific technical interactions with ECDC;</a:t>
            </a:r>
          </a:p>
          <a:p>
            <a:pPr marL="285750" indent="-285750">
              <a:buFont typeface="Arial" panose="020B0604020202020204" pitchFamily="34" charset="0"/>
              <a:buChar char="•"/>
            </a:pPr>
            <a:r>
              <a:rPr lang="en-GB" sz="1400"/>
              <a:t>Advise the NC on nominations to ECDC ad hoc working groups and other meetings within his/her area; </a:t>
            </a:r>
          </a:p>
          <a:p>
            <a:pPr marL="285750" indent="-285750">
              <a:buFont typeface="Arial" panose="020B0604020202020204" pitchFamily="34" charset="0"/>
              <a:buChar char="•"/>
            </a:pPr>
            <a:r>
              <a:rPr lang="en-GB" sz="1400"/>
              <a:t>Contribute/provide input into the development/revisions of ECDC strategies within his/her public health function; </a:t>
            </a:r>
          </a:p>
          <a:p>
            <a:pPr marL="285750" indent="-285750">
              <a:buFont typeface="Arial" panose="020B0604020202020204" pitchFamily="34" charset="0"/>
              <a:buChar char="•"/>
            </a:pPr>
            <a:r>
              <a:rPr lang="en-GB" sz="1400"/>
              <a:t>Contribute/provide input into the development of the ECDC annual work programme priorities within his/her public health function;</a:t>
            </a:r>
          </a:p>
          <a:p>
            <a:pPr marL="285750" indent="-285750">
              <a:buFont typeface="Arial" panose="020B0604020202020204" pitchFamily="34" charset="0"/>
              <a:buChar char="•"/>
            </a:pPr>
            <a:r>
              <a:rPr lang="en-GB" sz="1400"/>
              <a:t> Contribute to the implementation of evidence-based methods in public health; </a:t>
            </a:r>
          </a:p>
          <a:p>
            <a:pPr marL="285750" indent="-285750">
              <a:buFont typeface="Arial" panose="020B0604020202020204" pitchFamily="34" charset="0"/>
              <a:buChar char="•"/>
            </a:pPr>
            <a:r>
              <a:rPr lang="en-GB" sz="1400"/>
              <a:t>Provide technical advice on specific project proposals within his/her public health function; </a:t>
            </a:r>
          </a:p>
          <a:p>
            <a:pPr marL="285750" indent="-285750">
              <a:buFont typeface="Arial" panose="020B0604020202020204" pitchFamily="34" charset="0"/>
              <a:buChar char="•"/>
            </a:pPr>
            <a:r>
              <a:rPr lang="en-GB" sz="1400"/>
              <a:t>Provide available information, according to agreements adopted in the network, about the current situation and status of activities/capacities and national programmes within his/her public health function in the Member State as needed (including legislation); </a:t>
            </a:r>
          </a:p>
          <a:p>
            <a:pPr marL="285750" indent="-285750">
              <a:buFont typeface="Arial" panose="020B0604020202020204" pitchFamily="34" charset="0"/>
              <a:buChar char="•"/>
            </a:pPr>
            <a:r>
              <a:rPr lang="en-GB" sz="1400"/>
              <a:t>Contribute to the identification of Member State’s needs for strengthening capacity within his/her public health function; </a:t>
            </a:r>
          </a:p>
          <a:p>
            <a:pPr marL="285750" indent="-285750">
              <a:buFont typeface="Arial" panose="020B0604020202020204" pitchFamily="34" charset="0"/>
              <a:buChar char="•"/>
            </a:pPr>
            <a:r>
              <a:rPr lang="en-GB" sz="1400"/>
              <a:t>Provide strategic advice and suggestions to ECDC regarding further development of networks within his/her public health function; </a:t>
            </a:r>
          </a:p>
          <a:p>
            <a:pPr marL="285750" indent="-285750">
              <a:buFont typeface="Arial" panose="020B0604020202020204" pitchFamily="34" charset="0"/>
              <a:buChar char="•"/>
            </a:pPr>
            <a:r>
              <a:rPr lang="en-GB" sz="1400"/>
              <a:t>Provide strategic advice and suggestions for ECDC work within his/her public health function; </a:t>
            </a:r>
          </a:p>
          <a:p>
            <a:pPr marL="285750" indent="-285750">
              <a:buFont typeface="Arial" panose="020B0604020202020204" pitchFamily="34" charset="0"/>
              <a:buChar char="•"/>
            </a:pPr>
            <a:r>
              <a:rPr lang="en-GB" sz="1400"/>
              <a:t>Advise ECDC on any ad hoc issues within his/her area; </a:t>
            </a:r>
          </a:p>
          <a:p>
            <a:pPr marL="285750" indent="-285750">
              <a:buFont typeface="Arial" panose="020B0604020202020204" pitchFamily="34" charset="0"/>
              <a:buChar char="•"/>
            </a:pPr>
            <a:r>
              <a:rPr lang="en-GB" sz="1400"/>
              <a:t>Oversee all other interactions between ECDC and the Member State concerning issues within his/her public health function; </a:t>
            </a:r>
          </a:p>
          <a:p>
            <a:pPr marL="285750" indent="-285750">
              <a:buFont typeface="Arial" panose="020B0604020202020204" pitchFamily="34" charset="0"/>
              <a:buChar char="•"/>
            </a:pPr>
            <a:r>
              <a:rPr lang="en-GB" sz="1400"/>
              <a:t>Participate in ECDC activities within his/her public health function, unless delegated to Operational Contact Points. </a:t>
            </a:r>
          </a:p>
          <a:p>
            <a:pPr marL="285750" indent="-285750">
              <a:buFont typeface="Arial" panose="020B0604020202020204" pitchFamily="34" charset="0"/>
              <a:buChar char="•"/>
            </a:pPr>
            <a:r>
              <a:rPr lang="en-GB" sz="1400"/>
              <a:t>Participate in ECDC consultations within his/her a public health function and provide feedback; </a:t>
            </a:r>
          </a:p>
          <a:p>
            <a:pPr marL="285750" indent="-285750">
              <a:buFont typeface="Arial" panose="020B0604020202020204" pitchFamily="34" charset="0"/>
              <a:buChar char="•"/>
            </a:pPr>
            <a:r>
              <a:rPr lang="en-GB" sz="1400"/>
              <a:t>Assist in building awareness and disseminating information within his/her function; </a:t>
            </a:r>
          </a:p>
          <a:p>
            <a:r>
              <a:rPr lang="en-GB" sz="1400"/>
              <a:t>Liaise with ECDC contact points on matters related to ECDC country visits related to his/her public health function; Liaise with ECDC contact points on country’s requests on matters related to his/her public health function.</a:t>
            </a:r>
            <a:endParaRPr lang="en-GB" sz="2000"/>
          </a:p>
        </p:txBody>
      </p:sp>
      <p:sp>
        <p:nvSpPr>
          <p:cNvPr id="4" name="Footer Placeholder 3">
            <a:extLst>
              <a:ext uri="{FF2B5EF4-FFF2-40B4-BE49-F238E27FC236}">
                <a16:creationId xmlns:a16="http://schemas.microsoft.com/office/drawing/2014/main" id="{89FA66D4-0134-CA5C-73C5-85C9FD8574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1FB8B3-B371-31D1-9908-A907A6873C34}"/>
              </a:ext>
            </a:extLst>
          </p:cNvPr>
          <p:cNvSpPr>
            <a:spLocks noGrp="1"/>
          </p:cNvSpPr>
          <p:nvPr>
            <p:ph type="sldNum" sz="quarter" idx="12"/>
          </p:nvPr>
        </p:nvSpPr>
        <p:spPr/>
        <p:txBody>
          <a:bodyPr/>
          <a:lstStyle/>
          <a:p>
            <a:fld id="{F9E29A8E-A0F1-419A-8E8B-A78BF9C70DE8}" type="slidenum">
              <a:rPr lang="en-GB" smtClean="0"/>
              <a:pPr/>
              <a:t>14</a:t>
            </a:fld>
            <a:endParaRPr lang="en-GB"/>
          </a:p>
        </p:txBody>
      </p:sp>
    </p:spTree>
    <p:extLst>
      <p:ext uri="{BB962C8B-B14F-4D97-AF65-F5344CB8AC3E}">
        <p14:creationId xmlns:p14="http://schemas.microsoft.com/office/powerpoint/2010/main" val="336303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3D2E-A2F9-5530-9C63-F9AC97856280}"/>
              </a:ext>
            </a:extLst>
          </p:cNvPr>
          <p:cNvSpPr>
            <a:spLocks noGrp="1"/>
          </p:cNvSpPr>
          <p:nvPr>
            <p:ph type="title"/>
          </p:nvPr>
        </p:nvSpPr>
        <p:spPr/>
        <p:txBody>
          <a:bodyPr>
            <a:normAutofit/>
          </a:bodyPr>
          <a:lstStyle/>
          <a:p>
            <a:r>
              <a:rPr lang="en-GB" sz="2800"/>
              <a:t>PHT Coordination Committee</a:t>
            </a:r>
          </a:p>
        </p:txBody>
      </p:sp>
      <p:sp>
        <p:nvSpPr>
          <p:cNvPr id="3" name="Content Placeholder 2">
            <a:extLst>
              <a:ext uri="{FF2B5EF4-FFF2-40B4-BE49-F238E27FC236}">
                <a16:creationId xmlns:a16="http://schemas.microsoft.com/office/drawing/2014/main" id="{B4734EBA-26C5-A6EB-E0A9-383179015A3F}"/>
              </a:ext>
            </a:extLst>
          </p:cNvPr>
          <p:cNvSpPr>
            <a:spLocks noGrp="1"/>
          </p:cNvSpPr>
          <p:nvPr>
            <p:ph idx="1"/>
          </p:nvPr>
        </p:nvSpPr>
        <p:spPr>
          <a:xfrm>
            <a:off x="419718" y="1175658"/>
            <a:ext cx="11352563" cy="4702726"/>
          </a:xfrm>
        </p:spPr>
        <p:txBody>
          <a:bodyPr>
            <a:normAutofit/>
          </a:bodyPr>
          <a:lstStyle/>
          <a:p>
            <a:pPr marL="457200" indent="-457200">
              <a:buFont typeface="Arial" panose="020B0604020202020204" pitchFamily="34" charset="0"/>
              <a:buChar char="•"/>
            </a:pPr>
            <a:r>
              <a:rPr lang="en-GB"/>
              <a:t>supports further development of the ECDC public health work and networks, by </a:t>
            </a:r>
            <a:r>
              <a:rPr lang="en-GB" b="1"/>
              <a:t>providing important but non-binding advice </a:t>
            </a:r>
            <a:r>
              <a:rPr lang="en-GB"/>
              <a:t>to the relevant ECDC units thus enabling the network to improve its effectiveness and added value</a:t>
            </a:r>
          </a:p>
          <a:p>
            <a:endParaRPr lang="en-GB"/>
          </a:p>
          <a:p>
            <a:pPr marL="457200" indent="-457200">
              <a:buFont typeface="Arial" panose="020B0604020202020204" pitchFamily="34" charset="0"/>
              <a:buChar char="•"/>
            </a:pPr>
            <a:r>
              <a:rPr lang="en-GB"/>
              <a:t>consists of a maximum of 10 </a:t>
            </a:r>
            <a:r>
              <a:rPr lang="en-GB" b="1"/>
              <a:t>members</a:t>
            </a:r>
            <a:r>
              <a:rPr lang="en-GB"/>
              <a:t> (the final number will be decided by each network) </a:t>
            </a:r>
            <a:r>
              <a:rPr lang="en-GB" b="1"/>
              <a:t>selected from and representing all the </a:t>
            </a:r>
            <a:r>
              <a:rPr lang="en-GB" b="1" err="1"/>
              <a:t>NFPs</a:t>
            </a:r>
            <a:r>
              <a:rPr lang="en-GB" b="1"/>
              <a:t> and OCPs for a specific public health function</a:t>
            </a:r>
            <a:r>
              <a:rPr lang="en-GB"/>
              <a:t>, to mirror the broad scope of activities to be addressed by the </a:t>
            </a:r>
            <a:r>
              <a:rPr lang="en-GB" err="1"/>
              <a:t>PHNCCs</a:t>
            </a:r>
            <a:r>
              <a:rPr lang="en-GB"/>
              <a:t> (Public Health Network Coordination Committees).</a:t>
            </a:r>
          </a:p>
        </p:txBody>
      </p:sp>
      <p:sp>
        <p:nvSpPr>
          <p:cNvPr id="4" name="Footer Placeholder 3">
            <a:extLst>
              <a:ext uri="{FF2B5EF4-FFF2-40B4-BE49-F238E27FC236}">
                <a16:creationId xmlns:a16="http://schemas.microsoft.com/office/drawing/2014/main" id="{2977E707-CDBE-0429-AE9A-FF21F944F1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D34A13-9ADE-F1E8-8033-924612E53584}"/>
              </a:ext>
            </a:extLst>
          </p:cNvPr>
          <p:cNvSpPr>
            <a:spLocks noGrp="1"/>
          </p:cNvSpPr>
          <p:nvPr>
            <p:ph type="sldNum" sz="quarter" idx="12"/>
          </p:nvPr>
        </p:nvSpPr>
        <p:spPr/>
        <p:txBody>
          <a:bodyPr/>
          <a:lstStyle/>
          <a:p>
            <a:fld id="{F9E29A8E-A0F1-419A-8E8B-A78BF9C70DE8}" type="slidenum">
              <a:rPr lang="en-GB" smtClean="0"/>
              <a:pPr/>
              <a:t>15</a:t>
            </a:fld>
            <a:endParaRPr lang="en-GB"/>
          </a:p>
        </p:txBody>
      </p:sp>
    </p:spTree>
    <p:extLst>
      <p:ext uri="{BB962C8B-B14F-4D97-AF65-F5344CB8AC3E}">
        <p14:creationId xmlns:p14="http://schemas.microsoft.com/office/powerpoint/2010/main" val="79925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3D2E-A2F9-5530-9C63-F9AC97856280}"/>
              </a:ext>
            </a:extLst>
          </p:cNvPr>
          <p:cNvSpPr>
            <a:spLocks noGrp="1"/>
          </p:cNvSpPr>
          <p:nvPr>
            <p:ph type="title"/>
          </p:nvPr>
        </p:nvSpPr>
        <p:spPr/>
        <p:txBody>
          <a:bodyPr>
            <a:normAutofit/>
          </a:bodyPr>
          <a:lstStyle/>
          <a:p>
            <a:r>
              <a:rPr lang="en-GB" sz="2800"/>
              <a:t>PHT Coordination Committee - Members</a:t>
            </a:r>
          </a:p>
        </p:txBody>
      </p:sp>
      <p:sp>
        <p:nvSpPr>
          <p:cNvPr id="3" name="Content Placeholder 2">
            <a:extLst>
              <a:ext uri="{FF2B5EF4-FFF2-40B4-BE49-F238E27FC236}">
                <a16:creationId xmlns:a16="http://schemas.microsoft.com/office/drawing/2014/main" id="{B4734EBA-26C5-A6EB-E0A9-383179015A3F}"/>
              </a:ext>
            </a:extLst>
          </p:cNvPr>
          <p:cNvSpPr>
            <a:spLocks noGrp="1"/>
          </p:cNvSpPr>
          <p:nvPr>
            <p:ph idx="1"/>
          </p:nvPr>
        </p:nvSpPr>
        <p:spPr>
          <a:xfrm>
            <a:off x="419718" y="935024"/>
            <a:ext cx="11352563" cy="4702726"/>
          </a:xfrm>
        </p:spPr>
        <p:txBody>
          <a:bodyPr>
            <a:noAutofit/>
          </a:bodyPr>
          <a:lstStyle/>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Alpers Katharina, NFPT Member, Germany </a:t>
            </a:r>
            <a:endParaRPr lang="en-GB" sz="1600" kern="100">
              <a:latin typeface="+mj-lt"/>
              <a:ea typeface="Times New Roman" panose="02020603050405020304" pitchFamily="18"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Antoljak </a:t>
            </a:r>
            <a:r>
              <a:rPr lang="en-GB" sz="1600" kern="0" err="1">
                <a:solidFill>
                  <a:srgbClr val="000000"/>
                </a:solidFill>
                <a:effectLst/>
                <a:latin typeface="+mj-lt"/>
                <a:ea typeface="Times New Roman" panose="02020603050405020304" pitchFamily="18" charset="0"/>
                <a:cs typeface="Times New Roman" panose="02020603050405020304" pitchFamily="18" charset="0"/>
              </a:rPr>
              <a:t>Natasa</a:t>
            </a:r>
            <a:r>
              <a:rPr lang="en-GB" sz="1600" kern="0">
                <a:solidFill>
                  <a:srgbClr val="000000"/>
                </a:solidFill>
                <a:effectLst/>
                <a:latin typeface="+mj-lt"/>
                <a:ea typeface="Times New Roman" panose="02020603050405020304" pitchFamily="18" charset="0"/>
                <a:cs typeface="Times New Roman" panose="02020603050405020304" pitchFamily="18" charset="0"/>
              </a:rPr>
              <a:t>, NFPT Member, Croatia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err="1">
                <a:solidFill>
                  <a:srgbClr val="000000"/>
                </a:solidFill>
                <a:effectLst/>
                <a:latin typeface="+mj-lt"/>
                <a:ea typeface="Times New Roman" panose="02020603050405020304" pitchFamily="18" charset="0"/>
                <a:cs typeface="Times New Roman" panose="02020603050405020304" pitchFamily="18" charset="0"/>
              </a:rPr>
              <a:t>D’Ancona</a:t>
            </a:r>
            <a:r>
              <a:rPr lang="en-GB" sz="1600" kern="0">
                <a:solidFill>
                  <a:srgbClr val="000000"/>
                </a:solidFill>
                <a:effectLst/>
                <a:latin typeface="+mj-lt"/>
                <a:ea typeface="Times New Roman" panose="02020603050405020304" pitchFamily="18" charset="0"/>
                <a:cs typeface="Times New Roman" panose="02020603050405020304" pitchFamily="18" charset="0"/>
              </a:rPr>
              <a:t> Paolo, NFPT Member, Italy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Herrera Leon Silvia, NFPT Alternate, Spain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err="1">
                <a:solidFill>
                  <a:srgbClr val="000000"/>
                </a:solidFill>
                <a:effectLst/>
                <a:latin typeface="+mj-lt"/>
                <a:ea typeface="Times New Roman" panose="02020603050405020304" pitchFamily="18" charset="0"/>
                <a:cs typeface="Times New Roman" panose="02020603050405020304" pitchFamily="18" charset="0"/>
              </a:rPr>
              <a:t>Orlikova</a:t>
            </a:r>
            <a:r>
              <a:rPr lang="en-GB" sz="1600" kern="0">
                <a:solidFill>
                  <a:srgbClr val="000000"/>
                </a:solidFill>
                <a:effectLst/>
                <a:latin typeface="+mj-lt"/>
                <a:ea typeface="Times New Roman" panose="02020603050405020304" pitchFamily="18" charset="0"/>
                <a:cs typeface="Times New Roman" panose="02020603050405020304" pitchFamily="18" charset="0"/>
              </a:rPr>
              <a:t> Hana, NFPT Member, Czechia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Rangelova Vanya, NFPT Member, Bulgaria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Strauß Reinhild, NFPT Member, Austria </a:t>
            </a: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Weber Julia, NFPT Alternate, Austria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err="1">
                <a:solidFill>
                  <a:srgbClr val="000000"/>
                </a:solidFill>
                <a:effectLst/>
                <a:latin typeface="+mj-lt"/>
                <a:ea typeface="Times New Roman" panose="02020603050405020304" pitchFamily="18" charset="0"/>
                <a:cs typeface="Times New Roman" panose="02020603050405020304" pitchFamily="18" charset="0"/>
              </a:rPr>
              <a:t>Tzanakaki</a:t>
            </a:r>
            <a:r>
              <a:rPr lang="en-GB" sz="1600" kern="0">
                <a:solidFill>
                  <a:srgbClr val="000000"/>
                </a:solidFill>
                <a:effectLst/>
                <a:latin typeface="+mj-lt"/>
                <a:ea typeface="Times New Roman" panose="02020603050405020304" pitchFamily="18" charset="0"/>
                <a:cs typeface="Times New Roman" panose="02020603050405020304" pitchFamily="18" charset="0"/>
              </a:rPr>
              <a:t> Georgina, </a:t>
            </a:r>
            <a:r>
              <a:rPr lang="en-GB" sz="1600" kern="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a:solidFill>
                  <a:srgbClr val="000000"/>
                </a:solidFill>
                <a:effectLst/>
                <a:latin typeface="+mj-lt"/>
                <a:ea typeface="Times New Roman" panose="02020603050405020304" pitchFamily="18" charset="0"/>
                <a:cs typeface="Times New Roman" panose="02020603050405020304" pitchFamily="18" charset="0"/>
              </a:rPr>
              <a:t> for Public Health Training Epidemiology (EUPHEM), Chair of TSF Committee of Four (EUPHEM),  Greece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Kortbeek Titia, </a:t>
            </a:r>
            <a:r>
              <a:rPr lang="en-GB" sz="1600" kern="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a:solidFill>
                  <a:srgbClr val="000000"/>
                </a:solidFill>
                <a:effectLst/>
                <a:latin typeface="+mj-lt"/>
                <a:ea typeface="Times New Roman" panose="02020603050405020304" pitchFamily="18" charset="0"/>
                <a:cs typeface="Times New Roman" panose="02020603050405020304" pitchFamily="18" charset="0"/>
              </a:rPr>
              <a:t> for Public Health Training Epidemiology (EUPHEM), Co-Chair of TSF Committee of Four (EUPHEM), Netherlands </a:t>
            </a:r>
          </a:p>
          <a:p>
            <a:pPr marL="342900" marR="0" lvl="0" indent="-342900" algn="l" defTabSz="914400" rtl="0" eaLnBrk="1" fontAlgn="base" latinLnBrk="0" hangingPunct="1">
              <a:lnSpc>
                <a:spcPct val="100000"/>
              </a:lnSpc>
              <a:spcBef>
                <a:spcPts val="0"/>
              </a:spcBef>
              <a:buClrTx/>
              <a:buSzTx/>
              <a:buFont typeface="Arial" panose="020B0604020202020204" pitchFamily="34" charset="0"/>
              <a:buChar char="•"/>
              <a:tabLst/>
              <a:defRPr/>
            </a:pPr>
            <a:r>
              <a:rPr lang="en-GB" sz="1600" kern="0">
                <a:solidFill>
                  <a:srgbClr val="000000"/>
                </a:solidFill>
                <a:effectLst/>
                <a:latin typeface="+mj-lt"/>
                <a:ea typeface="Times New Roman" panose="02020603050405020304" pitchFamily="18" charset="0"/>
                <a:cs typeface="Times New Roman" panose="02020603050405020304" pitchFamily="18" charset="0"/>
              </a:rPr>
              <a:t>Fitzgerald Margaret, </a:t>
            </a:r>
            <a:r>
              <a:rPr lang="en-GB" sz="1600" kern="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a:solidFill>
                  <a:srgbClr val="000000"/>
                </a:solidFill>
                <a:effectLst/>
                <a:latin typeface="+mj-lt"/>
                <a:ea typeface="Times New Roman" panose="02020603050405020304" pitchFamily="18" charset="0"/>
                <a:cs typeface="Times New Roman" panose="02020603050405020304" pitchFamily="18" charset="0"/>
              </a:rPr>
              <a:t> for Public Health Training Epidemiology (EPIET), Chair of TSF Committee of Four (EPIET), Ireland </a:t>
            </a:r>
            <a:endParaRPr lang="en-GB" sz="1600" kern="10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a:solidFill>
                  <a:srgbClr val="000000"/>
                </a:solidFill>
                <a:effectLst/>
                <a:latin typeface="+mj-lt"/>
                <a:ea typeface="Times New Roman" panose="02020603050405020304" pitchFamily="18" charset="0"/>
                <a:cs typeface="Times New Roman" panose="02020603050405020304" pitchFamily="18" charset="0"/>
              </a:rPr>
              <a:t>Mellou Kassiani, </a:t>
            </a:r>
            <a:r>
              <a:rPr lang="en-GB" sz="1600" kern="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a:solidFill>
                  <a:srgbClr val="000000"/>
                </a:solidFill>
                <a:effectLst/>
                <a:latin typeface="+mj-lt"/>
                <a:ea typeface="Times New Roman" panose="02020603050405020304" pitchFamily="18" charset="0"/>
                <a:cs typeface="Times New Roman" panose="02020603050405020304" pitchFamily="18" charset="0"/>
              </a:rPr>
              <a:t> for Public Health Training Epidemiology (EPIET), Co-Chair of TSF Committee of Four (EPIET), Greece </a:t>
            </a:r>
            <a:endParaRPr lang="en-GB" sz="1600" kern="100">
              <a:effectLst/>
              <a:latin typeface="+mj-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D34A13-9ADE-F1E8-8033-924612E53584}"/>
              </a:ext>
            </a:extLst>
          </p:cNvPr>
          <p:cNvSpPr>
            <a:spLocks noGrp="1"/>
          </p:cNvSpPr>
          <p:nvPr>
            <p:ph type="sldNum" sz="quarter" idx="12"/>
          </p:nvPr>
        </p:nvSpPr>
        <p:spPr/>
        <p:txBody>
          <a:bodyPr/>
          <a:lstStyle/>
          <a:p>
            <a:fld id="{F9E29A8E-A0F1-419A-8E8B-A78BF9C70DE8}" type="slidenum">
              <a:rPr lang="en-GB" smtClean="0"/>
              <a:pPr/>
              <a:t>16</a:t>
            </a:fld>
            <a:endParaRPr lang="en-GB"/>
          </a:p>
        </p:txBody>
      </p:sp>
      <p:sp>
        <p:nvSpPr>
          <p:cNvPr id="4" name="Rectangle 3">
            <a:extLst>
              <a:ext uri="{FF2B5EF4-FFF2-40B4-BE49-F238E27FC236}">
                <a16:creationId xmlns:a16="http://schemas.microsoft.com/office/drawing/2014/main" id="{410163B2-FC28-BF8F-AF07-A2D1917B4A4D}"/>
              </a:ext>
            </a:extLst>
          </p:cNvPr>
          <p:cNvSpPr/>
          <p:nvPr/>
        </p:nvSpPr>
        <p:spPr>
          <a:xfrm>
            <a:off x="355107" y="3897297"/>
            <a:ext cx="11034943" cy="2361460"/>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15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3D2E-A2F9-5530-9C63-F9AC97856280}"/>
              </a:ext>
            </a:extLst>
          </p:cNvPr>
          <p:cNvSpPr>
            <a:spLocks noGrp="1"/>
          </p:cNvSpPr>
          <p:nvPr>
            <p:ph type="title"/>
          </p:nvPr>
        </p:nvSpPr>
        <p:spPr/>
        <p:txBody>
          <a:bodyPr>
            <a:normAutofit/>
          </a:bodyPr>
          <a:lstStyle/>
          <a:p>
            <a:r>
              <a:rPr lang="en-GB" sz="2800"/>
              <a:t>PHT Coordination Committee - role</a:t>
            </a:r>
          </a:p>
        </p:txBody>
      </p:sp>
      <p:sp>
        <p:nvSpPr>
          <p:cNvPr id="3" name="Content Placeholder 2">
            <a:extLst>
              <a:ext uri="{FF2B5EF4-FFF2-40B4-BE49-F238E27FC236}">
                <a16:creationId xmlns:a16="http://schemas.microsoft.com/office/drawing/2014/main" id="{B4734EBA-26C5-A6EB-E0A9-383179015A3F}"/>
              </a:ext>
            </a:extLst>
          </p:cNvPr>
          <p:cNvSpPr>
            <a:spLocks noGrp="1"/>
          </p:cNvSpPr>
          <p:nvPr>
            <p:ph idx="1"/>
          </p:nvPr>
        </p:nvSpPr>
        <p:spPr>
          <a:xfrm>
            <a:off x="431999" y="1077637"/>
            <a:ext cx="11352563" cy="4702726"/>
          </a:xfrm>
        </p:spPr>
        <p:txBody>
          <a:bodyPr>
            <a:normAutofit/>
          </a:bodyPr>
          <a:lstStyle/>
          <a:p>
            <a:r>
              <a:rPr lang="en-GB" sz="1600"/>
              <a:t>Complementary to consultations with the full network, the Committee will specifically provide support to the following </a:t>
            </a:r>
          </a:p>
          <a:p>
            <a:pPr marL="457200" indent="-457200">
              <a:buFont typeface="Arial" panose="020B0604020202020204" pitchFamily="34" charset="0"/>
              <a:buChar char="•"/>
            </a:pPr>
            <a:r>
              <a:rPr lang="en-GB" sz="1600"/>
              <a:t>provide advice on the implementation of strategies and annual section work plans; </a:t>
            </a:r>
          </a:p>
          <a:p>
            <a:pPr marL="457200" indent="-457200">
              <a:buFont typeface="Arial" panose="020B0604020202020204" pitchFamily="34" charset="0"/>
              <a:buChar char="•"/>
            </a:pPr>
            <a:r>
              <a:rPr lang="en-GB" sz="1600"/>
              <a:t>provide rapid advice to ECDC on scientific/technical issues within the  public health function, as requested;</a:t>
            </a:r>
          </a:p>
          <a:p>
            <a:pPr marL="457200" indent="-457200">
              <a:buFont typeface="Arial" panose="020B0604020202020204" pitchFamily="34" charset="0"/>
              <a:buChar char="•"/>
            </a:pPr>
            <a:r>
              <a:rPr lang="en-GB" sz="1600"/>
              <a:t>contribute to the identification of Member States’ needs in terms of strengthening capacity in the area of the public health function.</a:t>
            </a:r>
          </a:p>
          <a:p>
            <a:pPr marL="457200" indent="-457200">
              <a:buFont typeface="Arial" panose="020B0604020202020204" pitchFamily="34" charset="0"/>
              <a:buChar char="•"/>
            </a:pPr>
            <a:r>
              <a:rPr lang="en-GB" sz="1600"/>
              <a:t>review selected technical reports and documents produced by the ECDC or its contractors and make suggestions for improvement, as requested; </a:t>
            </a:r>
          </a:p>
          <a:p>
            <a:pPr marL="457200" indent="-457200">
              <a:buFont typeface="Arial" panose="020B0604020202020204" pitchFamily="34" charset="0"/>
              <a:buChar char="•"/>
            </a:pPr>
            <a:r>
              <a:rPr lang="en-GB" sz="1600"/>
              <a:t>contribute to the agenda of the annual meetings of the network (including identifying topics; key note speakers, working group sessions and others); </a:t>
            </a:r>
          </a:p>
          <a:p>
            <a:pPr marL="457200" indent="-457200">
              <a:buFont typeface="Arial" panose="020B0604020202020204" pitchFamily="34" charset="0"/>
              <a:buChar char="•"/>
            </a:pPr>
            <a:r>
              <a:rPr lang="en-GB" sz="1600"/>
              <a:t>review the methodologies to improve specific data collections, data presentation and interpretation of project results; </a:t>
            </a:r>
          </a:p>
          <a:p>
            <a:pPr marL="457200" indent="-457200">
              <a:buFont typeface="Arial" panose="020B0604020202020204" pitchFamily="34" charset="0"/>
              <a:buChar char="•"/>
            </a:pPr>
            <a:r>
              <a:rPr lang="en-GB" sz="1600"/>
              <a:t>review the need for specific public health function working groups, advisory groups, ad hoc expert panels and task forces which would report to the Committee on specific issues (i.e. specific pilot projects and research initiatives); </a:t>
            </a:r>
          </a:p>
          <a:p>
            <a:pPr marL="457200" indent="-457200">
              <a:buFont typeface="Arial" panose="020B0604020202020204" pitchFamily="34" charset="0"/>
              <a:buChar char="•"/>
            </a:pPr>
            <a:r>
              <a:rPr lang="en-GB" sz="1600"/>
              <a:t>closely liaise with any other ECDC Committee or Working Groups that may be set up to work on technical issues in the public health function at hand; </a:t>
            </a:r>
          </a:p>
          <a:p>
            <a:pPr marL="457200" indent="-457200">
              <a:buFont typeface="Arial" panose="020B0604020202020204" pitchFamily="34" charset="0"/>
              <a:buChar char="•"/>
            </a:pPr>
            <a:r>
              <a:rPr lang="en-GB" sz="1600"/>
              <a:t>liaise with ECDC Disease Network Coordination Committees on important shared topics as relevant</a:t>
            </a:r>
          </a:p>
        </p:txBody>
      </p:sp>
      <p:sp>
        <p:nvSpPr>
          <p:cNvPr id="4" name="Footer Placeholder 3">
            <a:extLst>
              <a:ext uri="{FF2B5EF4-FFF2-40B4-BE49-F238E27FC236}">
                <a16:creationId xmlns:a16="http://schemas.microsoft.com/office/drawing/2014/main" id="{2977E707-CDBE-0429-AE9A-FF21F944F1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D34A13-9ADE-F1E8-8033-924612E53584}"/>
              </a:ext>
            </a:extLst>
          </p:cNvPr>
          <p:cNvSpPr>
            <a:spLocks noGrp="1"/>
          </p:cNvSpPr>
          <p:nvPr>
            <p:ph type="sldNum" sz="quarter" idx="12"/>
          </p:nvPr>
        </p:nvSpPr>
        <p:spPr/>
        <p:txBody>
          <a:bodyPr/>
          <a:lstStyle/>
          <a:p>
            <a:fld id="{F9E29A8E-A0F1-419A-8E8B-A78BF9C70DE8}" type="slidenum">
              <a:rPr lang="en-GB" smtClean="0"/>
              <a:pPr/>
              <a:t>17</a:t>
            </a:fld>
            <a:endParaRPr lang="en-GB"/>
          </a:p>
        </p:txBody>
      </p:sp>
    </p:spTree>
    <p:extLst>
      <p:ext uri="{BB962C8B-B14F-4D97-AF65-F5344CB8AC3E}">
        <p14:creationId xmlns:p14="http://schemas.microsoft.com/office/powerpoint/2010/main" val="420469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a:bodyPr>
          <a:lstStyle/>
          <a:p>
            <a:pPr algn="ctr" eaLnBrk="0" fontAlgn="base" hangingPunct="0">
              <a:spcAft>
                <a:spcPct val="30000"/>
              </a:spcAft>
            </a:pPr>
            <a:r>
              <a:rPr lang="en-GB" sz="3600">
                <a:effectLst/>
                <a:latin typeface="Tahoma" panose="020B0604030504040204" pitchFamily="34" charset="0"/>
                <a:ea typeface="Batang" panose="02030600000101010101" pitchFamily="18" charset="-127"/>
                <a:cs typeface="Times New Roman" panose="02020603050405020304" pitchFamily="18" charset="0"/>
              </a:rPr>
              <a:t>Training Site Forum</a:t>
            </a:r>
            <a:endParaRPr lang="en-GB" sz="3100">
              <a:solidFill>
                <a:schemeClr val="bg1"/>
              </a:solidFill>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177539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71DD-4EC3-0D2D-D625-E61C1814C228}"/>
              </a:ext>
            </a:extLst>
          </p:cNvPr>
          <p:cNvSpPr>
            <a:spLocks noGrp="1"/>
          </p:cNvSpPr>
          <p:nvPr>
            <p:ph type="title"/>
          </p:nvPr>
        </p:nvSpPr>
        <p:spPr/>
        <p:txBody>
          <a:bodyPr>
            <a:normAutofit/>
          </a:bodyPr>
          <a:lstStyle/>
          <a:p>
            <a:r>
              <a:rPr lang="en-GB" sz="2800"/>
              <a:t>Composition and role of the TSF</a:t>
            </a:r>
          </a:p>
        </p:txBody>
      </p:sp>
      <p:sp>
        <p:nvSpPr>
          <p:cNvPr id="3" name="Content Placeholder 2">
            <a:extLst>
              <a:ext uri="{FF2B5EF4-FFF2-40B4-BE49-F238E27FC236}">
                <a16:creationId xmlns:a16="http://schemas.microsoft.com/office/drawing/2014/main" id="{92B56BAE-6096-BE51-DE87-44A91CDB83B8}"/>
              </a:ext>
            </a:extLst>
          </p:cNvPr>
          <p:cNvSpPr>
            <a:spLocks noGrp="1"/>
          </p:cNvSpPr>
          <p:nvPr>
            <p:ph idx="1"/>
          </p:nvPr>
        </p:nvSpPr>
        <p:spPr/>
        <p:txBody>
          <a:bodyPr>
            <a:normAutofit/>
          </a:bodyPr>
          <a:lstStyle/>
          <a:p>
            <a:r>
              <a:rPr lang="en-GB" sz="2400"/>
              <a:t>The TSF </a:t>
            </a:r>
            <a:r>
              <a:rPr lang="en-GB" sz="2400">
                <a:solidFill>
                  <a:schemeClr val="tx2"/>
                </a:solidFill>
              </a:rPr>
              <a:t>represents acknowledged training sites</a:t>
            </a:r>
            <a:r>
              <a:rPr lang="en-GB" sz="2400"/>
              <a:t>. </a:t>
            </a:r>
          </a:p>
          <a:p>
            <a:r>
              <a:rPr lang="en-GB" sz="2400"/>
              <a:t>The definition of an acknowledged training site is published in the Administrative Decision of the ECDC Fellowship Programme and is periodically revised in consultation with the TSF and NFPT</a:t>
            </a:r>
          </a:p>
          <a:p>
            <a:endParaRPr lang="en-GB" sz="2400"/>
          </a:p>
          <a:p>
            <a:r>
              <a:rPr lang="en-GB" sz="2400"/>
              <a:t>The TSF has </a:t>
            </a:r>
            <a:r>
              <a:rPr lang="en-GB" sz="2400">
                <a:solidFill>
                  <a:schemeClr val="tx2"/>
                </a:solidFill>
              </a:rPr>
              <a:t>no decision-making </a:t>
            </a:r>
            <a:r>
              <a:rPr lang="en-GB" sz="2400"/>
              <a:t>function. </a:t>
            </a:r>
          </a:p>
          <a:p>
            <a:r>
              <a:rPr lang="en-GB" sz="2400"/>
              <a:t>It is an </a:t>
            </a:r>
            <a:r>
              <a:rPr lang="en-GB" sz="2400">
                <a:solidFill>
                  <a:schemeClr val="tx2"/>
                </a:solidFill>
              </a:rPr>
              <a:t>expert group whose </a:t>
            </a:r>
            <a:r>
              <a:rPr lang="en-GB" sz="2400"/>
              <a:t>role is to provide special expertise, advice and guidance on scientific and practical matters relevant to the ECDC Fellowship Programme, and feedback on administrative operations. </a:t>
            </a:r>
          </a:p>
          <a:p>
            <a:r>
              <a:rPr lang="en-GB" sz="2400"/>
              <a:t>It </a:t>
            </a:r>
            <a:r>
              <a:rPr lang="en-GB" sz="2400">
                <a:solidFill>
                  <a:schemeClr val="tx2"/>
                </a:solidFill>
              </a:rPr>
              <a:t>looks backwards in terms of outputs and evaluation </a:t>
            </a:r>
            <a:r>
              <a:rPr lang="en-GB" sz="2400"/>
              <a:t>and </a:t>
            </a:r>
            <a:r>
              <a:rPr lang="en-GB" sz="2400">
                <a:solidFill>
                  <a:schemeClr val="tx2"/>
                </a:solidFill>
              </a:rPr>
              <a:t>looks forward in terms of planning, curriculum development, and advice</a:t>
            </a:r>
            <a:r>
              <a:rPr lang="en-GB" sz="2400"/>
              <a:t>.</a:t>
            </a:r>
          </a:p>
          <a:p>
            <a:endParaRPr lang="en-GB" sz="2400"/>
          </a:p>
        </p:txBody>
      </p:sp>
      <p:sp>
        <p:nvSpPr>
          <p:cNvPr id="4" name="Footer Placeholder 3">
            <a:extLst>
              <a:ext uri="{FF2B5EF4-FFF2-40B4-BE49-F238E27FC236}">
                <a16:creationId xmlns:a16="http://schemas.microsoft.com/office/drawing/2014/main" id="{331C0D58-B762-832A-98F8-6246662F58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91F4D7-329D-82EF-8DF0-07D9215FA358}"/>
              </a:ext>
            </a:extLst>
          </p:cNvPr>
          <p:cNvSpPr>
            <a:spLocks noGrp="1"/>
          </p:cNvSpPr>
          <p:nvPr>
            <p:ph type="sldNum" sz="quarter" idx="12"/>
          </p:nvPr>
        </p:nvSpPr>
        <p:spPr/>
        <p:txBody>
          <a:bodyPr/>
          <a:lstStyle/>
          <a:p>
            <a:fld id="{F9E29A8E-A0F1-419A-8E8B-A78BF9C70DE8}" type="slidenum">
              <a:rPr lang="en-GB" smtClean="0"/>
              <a:pPr/>
              <a:t>19</a:t>
            </a:fld>
            <a:endParaRPr lang="en-GB"/>
          </a:p>
        </p:txBody>
      </p:sp>
    </p:spTree>
    <p:extLst>
      <p:ext uri="{BB962C8B-B14F-4D97-AF65-F5344CB8AC3E}">
        <p14:creationId xmlns:p14="http://schemas.microsoft.com/office/powerpoint/2010/main" val="269333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a:bodyPr>
          <a:lstStyle/>
          <a:p>
            <a:pPr algn="ctr" eaLnBrk="0" fontAlgn="base" hangingPunct="0">
              <a:lnSpc>
                <a:spcPct val="90000"/>
              </a:lnSpc>
              <a:spcBef>
                <a:spcPct val="0"/>
              </a:spcBef>
              <a:spcAft>
                <a:spcPct val="30000"/>
              </a:spcAft>
            </a:pPr>
            <a:r>
              <a:rPr lang="en-GB" sz="3600"/>
              <a:t>Welcome and objectives of the session</a:t>
            </a:r>
            <a:br>
              <a:rPr lang="en-GB" sz="3600"/>
            </a:br>
            <a:br>
              <a:rPr lang="en-GB" sz="2800">
                <a:solidFill>
                  <a:schemeClr val="bg1"/>
                </a:solidFill>
              </a:rPr>
            </a:br>
            <a:r>
              <a:rPr lang="en-GB" sz="3100">
                <a:solidFill>
                  <a:schemeClr val="bg1"/>
                </a:solidFill>
              </a:rPr>
              <a:t>Adam Roth</a:t>
            </a: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237942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5A79-7EE5-3692-0526-6142F0A2E035}"/>
              </a:ext>
            </a:extLst>
          </p:cNvPr>
          <p:cNvSpPr>
            <a:spLocks noGrp="1"/>
          </p:cNvSpPr>
          <p:nvPr>
            <p:ph type="title"/>
          </p:nvPr>
        </p:nvSpPr>
        <p:spPr/>
        <p:txBody>
          <a:bodyPr>
            <a:normAutofit/>
          </a:bodyPr>
          <a:lstStyle/>
          <a:p>
            <a:r>
              <a:rPr lang="en-GB" sz="2800"/>
              <a:t>Composition of the TSF</a:t>
            </a:r>
          </a:p>
        </p:txBody>
      </p:sp>
      <p:sp>
        <p:nvSpPr>
          <p:cNvPr id="3" name="Content Placeholder 2">
            <a:extLst>
              <a:ext uri="{FF2B5EF4-FFF2-40B4-BE49-F238E27FC236}">
                <a16:creationId xmlns:a16="http://schemas.microsoft.com/office/drawing/2014/main" id="{7B819C96-F574-4BFC-2505-09B237D64981}"/>
              </a:ext>
            </a:extLst>
          </p:cNvPr>
          <p:cNvSpPr>
            <a:spLocks noGrp="1"/>
          </p:cNvSpPr>
          <p:nvPr>
            <p:ph idx="1"/>
          </p:nvPr>
        </p:nvSpPr>
        <p:spPr>
          <a:xfrm>
            <a:off x="431999" y="1175658"/>
            <a:ext cx="11352563" cy="5001305"/>
          </a:xfrm>
        </p:spPr>
        <p:txBody>
          <a:bodyPr>
            <a:normAutofit/>
          </a:bodyPr>
          <a:lstStyle/>
          <a:p>
            <a:r>
              <a:rPr lang="en-GB" sz="2000" b="1"/>
              <a:t>Operational Contact Points (OCPs): </a:t>
            </a:r>
          </a:p>
          <a:p>
            <a:r>
              <a:rPr lang="en-GB" sz="2000"/>
              <a:t>The OCPs are recognised representatives of the ECDC </a:t>
            </a:r>
            <a:r>
              <a:rPr lang="en-GB" sz="2000" err="1"/>
              <a:t>CCB</a:t>
            </a:r>
            <a:r>
              <a:rPr lang="en-GB" sz="2000"/>
              <a:t> structure. </a:t>
            </a:r>
          </a:p>
          <a:p>
            <a:r>
              <a:rPr lang="en-GB" sz="2000"/>
              <a:t>One representative proposed by each of the acknowledged training sites for each of the EPIET or EUPHEM paths, formally nominated to ECDC by the respective National Coordinator (NC) or by delegation, by the NFPT</a:t>
            </a:r>
          </a:p>
          <a:p>
            <a:r>
              <a:rPr lang="en-GB" sz="2000" b="1"/>
              <a:t>Non-</a:t>
            </a:r>
            <a:r>
              <a:rPr lang="en-GB" sz="2000" b="1" err="1"/>
              <a:t>OCP</a:t>
            </a:r>
            <a:r>
              <a:rPr lang="en-GB" sz="2000" b="1"/>
              <a:t> representatives: </a:t>
            </a:r>
          </a:p>
          <a:p>
            <a:pPr marL="342900" indent="-342900">
              <a:buFont typeface="Arial" panose="020B0604020202020204" pitchFamily="34" charset="0"/>
              <a:buChar char="•"/>
            </a:pPr>
            <a:r>
              <a:rPr lang="en-GB" sz="2000"/>
              <a:t>Two representatives from the </a:t>
            </a:r>
            <a:r>
              <a:rPr lang="en-GB" sz="2000" b="1"/>
              <a:t>EAN board</a:t>
            </a:r>
            <a:r>
              <a:rPr lang="en-GB" sz="2000"/>
              <a:t>, if possible, an alumnus from each of the EPIET and EUPHEM paths, </a:t>
            </a:r>
          </a:p>
          <a:p>
            <a:pPr marL="342900" indent="-342900">
              <a:buFont typeface="Arial" panose="020B0604020202020204" pitchFamily="34" charset="0"/>
              <a:buChar char="•"/>
            </a:pPr>
            <a:r>
              <a:rPr lang="en-GB" sz="2000"/>
              <a:t>Two </a:t>
            </a:r>
            <a:r>
              <a:rPr lang="en-GB" sz="2000" b="1"/>
              <a:t>representatives</a:t>
            </a:r>
            <a:r>
              <a:rPr lang="en-GB" sz="2000"/>
              <a:t> from the current </a:t>
            </a:r>
            <a:r>
              <a:rPr lang="en-GB" sz="2000" b="1"/>
              <a:t>Fellowship Cohorts</a:t>
            </a:r>
            <a:r>
              <a:rPr lang="en-GB" sz="2000"/>
              <a:t>, one from the EPIET path and one from the EUPHEM path, </a:t>
            </a:r>
          </a:p>
          <a:p>
            <a:pPr marL="342900" indent="-342900">
              <a:buFont typeface="Arial" panose="020B0604020202020204" pitchFamily="34" charset="0"/>
              <a:buChar char="•"/>
            </a:pPr>
            <a:r>
              <a:rPr lang="en-GB" sz="2000" b="1"/>
              <a:t>Scientific Coordinators </a:t>
            </a:r>
            <a:r>
              <a:rPr lang="en-GB" sz="2000"/>
              <a:t>of the Fellowship Programme and </a:t>
            </a:r>
            <a:r>
              <a:rPr lang="en-GB" sz="2000" b="1"/>
              <a:t>staff from the ECDC Public Health Training Section </a:t>
            </a:r>
          </a:p>
          <a:p>
            <a:pPr marL="342900" indent="-342900">
              <a:buFont typeface="Arial" panose="020B0604020202020204" pitchFamily="34" charset="0"/>
              <a:buChar char="•"/>
            </a:pPr>
            <a:r>
              <a:rPr lang="en-GB" sz="2000" b="1"/>
              <a:t>Supervisors </a:t>
            </a:r>
            <a:r>
              <a:rPr lang="en-GB" sz="2000"/>
              <a:t>of the fellows currently under training.</a:t>
            </a:r>
          </a:p>
        </p:txBody>
      </p:sp>
      <p:sp>
        <p:nvSpPr>
          <p:cNvPr id="4" name="Footer Placeholder 3">
            <a:extLst>
              <a:ext uri="{FF2B5EF4-FFF2-40B4-BE49-F238E27FC236}">
                <a16:creationId xmlns:a16="http://schemas.microsoft.com/office/drawing/2014/main" id="{F2B4B7B9-D4ED-1B07-E1FB-C81DBDEA8C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ABB93F-70EE-B937-E674-E53A525AD1EC}"/>
              </a:ext>
            </a:extLst>
          </p:cNvPr>
          <p:cNvSpPr>
            <a:spLocks noGrp="1"/>
          </p:cNvSpPr>
          <p:nvPr>
            <p:ph type="sldNum" sz="quarter" idx="12"/>
          </p:nvPr>
        </p:nvSpPr>
        <p:spPr/>
        <p:txBody>
          <a:bodyPr/>
          <a:lstStyle/>
          <a:p>
            <a:fld id="{F9E29A8E-A0F1-419A-8E8B-A78BF9C70DE8}" type="slidenum">
              <a:rPr lang="en-GB" smtClean="0"/>
              <a:pPr/>
              <a:t>20</a:t>
            </a:fld>
            <a:endParaRPr lang="en-GB"/>
          </a:p>
        </p:txBody>
      </p:sp>
    </p:spTree>
    <p:extLst>
      <p:ext uri="{BB962C8B-B14F-4D97-AF65-F5344CB8AC3E}">
        <p14:creationId xmlns:p14="http://schemas.microsoft.com/office/powerpoint/2010/main" val="274612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4E3D-2FE7-E6AF-0629-84543BDD847C}"/>
              </a:ext>
            </a:extLst>
          </p:cNvPr>
          <p:cNvSpPr>
            <a:spLocks noGrp="1"/>
          </p:cNvSpPr>
          <p:nvPr>
            <p:ph type="title"/>
          </p:nvPr>
        </p:nvSpPr>
        <p:spPr/>
        <p:txBody>
          <a:bodyPr>
            <a:normAutofit fontScale="90000"/>
          </a:bodyPr>
          <a:lstStyle/>
          <a:p>
            <a:r>
              <a:rPr lang="en-GB" sz="3100"/>
              <a:t>Role and Tasks of the Training Site Forum </a:t>
            </a:r>
            <a:br>
              <a:rPr lang="en-GB"/>
            </a:br>
            <a:endParaRPr lang="en-GB"/>
          </a:p>
        </p:txBody>
      </p:sp>
      <p:sp>
        <p:nvSpPr>
          <p:cNvPr id="3" name="Content Placeholder 2">
            <a:extLst>
              <a:ext uri="{FF2B5EF4-FFF2-40B4-BE49-F238E27FC236}">
                <a16:creationId xmlns:a16="http://schemas.microsoft.com/office/drawing/2014/main" id="{A9BB56E4-ABD8-D7D6-F08F-AAA5331E5ECE}"/>
              </a:ext>
            </a:extLst>
          </p:cNvPr>
          <p:cNvSpPr>
            <a:spLocks noGrp="1"/>
          </p:cNvSpPr>
          <p:nvPr>
            <p:ph idx="1"/>
          </p:nvPr>
        </p:nvSpPr>
        <p:spPr>
          <a:xfrm>
            <a:off x="431999" y="1027134"/>
            <a:ext cx="11352563" cy="5149829"/>
          </a:xfrm>
        </p:spPr>
        <p:txBody>
          <a:bodyPr>
            <a:normAutofit/>
          </a:bodyPr>
          <a:lstStyle/>
          <a:p>
            <a:r>
              <a:rPr lang="en-GB" sz="2000"/>
              <a:t>The role of the TSF is to be a </a:t>
            </a:r>
            <a:r>
              <a:rPr lang="en-GB" sz="2000">
                <a:solidFill>
                  <a:schemeClr val="tx2"/>
                </a:solidFill>
              </a:rPr>
              <a:t>platform for interaction between the training sites, the NFPTs and the Public Health Training Section </a:t>
            </a:r>
            <a:r>
              <a:rPr lang="en-GB" sz="2000"/>
              <a:t>at ECDC in order to provide special expertise regarding fellowship activities. </a:t>
            </a:r>
          </a:p>
          <a:p>
            <a:r>
              <a:rPr lang="en-GB" sz="2000"/>
              <a:t>The TSF will: </a:t>
            </a:r>
          </a:p>
          <a:p>
            <a:pPr marL="457200" indent="-457200">
              <a:buFont typeface="Arial" panose="020B0604020202020204" pitchFamily="34" charset="0"/>
              <a:buChar char="•"/>
            </a:pPr>
            <a:r>
              <a:rPr lang="en-GB" sz="2000"/>
              <a:t>provide technical input from training sites in terms of </a:t>
            </a:r>
            <a:r>
              <a:rPr lang="en-GB" sz="2000" b="1"/>
              <a:t>feedback on the curriculum and current programme </a:t>
            </a:r>
            <a:r>
              <a:rPr lang="en-GB" sz="2000"/>
              <a:t>(e.g., on administration, communication, training resources and tools, preparation and execution of modules, including proposing suitable venue, etc.); </a:t>
            </a:r>
          </a:p>
          <a:p>
            <a:pPr marL="457200" indent="-457200">
              <a:buFont typeface="Arial" panose="020B0604020202020204" pitchFamily="34" charset="0"/>
              <a:buChar char="•"/>
            </a:pPr>
            <a:r>
              <a:rPr lang="en-GB" sz="2000"/>
              <a:t>identify and inform about </a:t>
            </a:r>
            <a:r>
              <a:rPr lang="en-GB" sz="2000" b="1"/>
              <a:t>training needs </a:t>
            </a:r>
            <a:r>
              <a:rPr lang="en-GB" sz="2000"/>
              <a:t>for fellows, supervisors and facilitators; </a:t>
            </a:r>
          </a:p>
          <a:p>
            <a:pPr marL="457200" indent="-457200">
              <a:buFont typeface="Arial" panose="020B0604020202020204" pitchFamily="34" charset="0"/>
              <a:buChar char="•"/>
            </a:pPr>
            <a:r>
              <a:rPr lang="en-GB" sz="2000"/>
              <a:t>participate in the </a:t>
            </a:r>
            <a:r>
              <a:rPr lang="en-GB" sz="2000" b="1"/>
              <a:t>selection of fellows and facilitators</a:t>
            </a:r>
            <a:r>
              <a:rPr lang="en-GB" sz="2000"/>
              <a:t>; </a:t>
            </a:r>
          </a:p>
          <a:p>
            <a:pPr marL="457200" indent="-457200">
              <a:buFont typeface="Arial" panose="020B0604020202020204" pitchFamily="34" charset="0"/>
              <a:buChar char="•"/>
            </a:pPr>
            <a:r>
              <a:rPr lang="en-GB" sz="2000"/>
              <a:t>advise on relevance and applicability of </a:t>
            </a:r>
            <a:r>
              <a:rPr lang="en-GB" sz="2000" b="1"/>
              <a:t>training objectives </a:t>
            </a:r>
            <a:r>
              <a:rPr lang="en-GB" sz="2000"/>
              <a:t>and </a:t>
            </a:r>
            <a:r>
              <a:rPr lang="en-GB" sz="2000" b="1"/>
              <a:t>graduation criteria</a:t>
            </a:r>
            <a:r>
              <a:rPr lang="en-GB" sz="2000"/>
              <a:t>; </a:t>
            </a:r>
          </a:p>
          <a:p>
            <a:pPr marL="457200" indent="-457200">
              <a:buFont typeface="Arial" panose="020B0604020202020204" pitchFamily="34" charset="0"/>
              <a:buChar char="•"/>
            </a:pPr>
            <a:r>
              <a:rPr lang="en-GB" sz="2000"/>
              <a:t>advise on fellowship </a:t>
            </a:r>
            <a:r>
              <a:rPr lang="en-GB" sz="2000" b="1"/>
              <a:t>selection criteria and process</a:t>
            </a:r>
            <a:r>
              <a:rPr lang="en-GB" sz="2000"/>
              <a:t>; </a:t>
            </a:r>
          </a:p>
          <a:p>
            <a:pPr marL="457200" indent="-457200">
              <a:buFont typeface="Arial" panose="020B0604020202020204" pitchFamily="34" charset="0"/>
              <a:buChar char="•"/>
            </a:pPr>
            <a:r>
              <a:rPr lang="en-GB" sz="2000"/>
              <a:t>provide advice, input and guidance for the </a:t>
            </a:r>
            <a:r>
              <a:rPr lang="en-GB" sz="2000" b="1"/>
              <a:t>site visit process</a:t>
            </a:r>
            <a:r>
              <a:rPr lang="en-GB" sz="2000"/>
              <a:t>; </a:t>
            </a:r>
          </a:p>
          <a:p>
            <a:pPr marL="457200" indent="-457200">
              <a:buFont typeface="Arial" panose="020B0604020202020204" pitchFamily="34" charset="0"/>
              <a:buChar char="•"/>
            </a:pPr>
            <a:r>
              <a:rPr lang="en-GB" sz="2000"/>
              <a:t>advise on the </a:t>
            </a:r>
            <a:r>
              <a:rPr lang="en-GB" sz="2000" b="1"/>
              <a:t>timing of the curricular cycle</a:t>
            </a:r>
          </a:p>
        </p:txBody>
      </p:sp>
      <p:sp>
        <p:nvSpPr>
          <p:cNvPr id="4" name="Footer Placeholder 3">
            <a:extLst>
              <a:ext uri="{FF2B5EF4-FFF2-40B4-BE49-F238E27FC236}">
                <a16:creationId xmlns:a16="http://schemas.microsoft.com/office/drawing/2014/main" id="{89FA66D4-0134-CA5C-73C5-85C9FD8574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1FB8B3-B371-31D1-9908-A907A6873C34}"/>
              </a:ext>
            </a:extLst>
          </p:cNvPr>
          <p:cNvSpPr>
            <a:spLocks noGrp="1"/>
          </p:cNvSpPr>
          <p:nvPr>
            <p:ph type="sldNum" sz="quarter" idx="12"/>
          </p:nvPr>
        </p:nvSpPr>
        <p:spPr/>
        <p:txBody>
          <a:bodyPr/>
          <a:lstStyle/>
          <a:p>
            <a:fld id="{F9E29A8E-A0F1-419A-8E8B-A78BF9C70DE8}" type="slidenum">
              <a:rPr lang="en-GB" smtClean="0"/>
              <a:pPr/>
              <a:t>21</a:t>
            </a:fld>
            <a:endParaRPr lang="en-GB"/>
          </a:p>
        </p:txBody>
      </p:sp>
    </p:spTree>
    <p:extLst>
      <p:ext uri="{BB962C8B-B14F-4D97-AF65-F5344CB8AC3E}">
        <p14:creationId xmlns:p14="http://schemas.microsoft.com/office/powerpoint/2010/main" val="1215582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3D2E-A2F9-5530-9C63-F9AC97856280}"/>
              </a:ext>
            </a:extLst>
          </p:cNvPr>
          <p:cNvSpPr>
            <a:spLocks noGrp="1"/>
          </p:cNvSpPr>
          <p:nvPr>
            <p:ph type="title"/>
          </p:nvPr>
        </p:nvSpPr>
        <p:spPr/>
        <p:txBody>
          <a:bodyPr>
            <a:normAutofit/>
          </a:bodyPr>
          <a:lstStyle/>
          <a:p>
            <a:r>
              <a:rPr lang="en-GB" sz="2800"/>
              <a:t>Committee of Four - role</a:t>
            </a:r>
          </a:p>
        </p:txBody>
      </p:sp>
      <p:sp>
        <p:nvSpPr>
          <p:cNvPr id="3" name="Content Placeholder 2">
            <a:extLst>
              <a:ext uri="{FF2B5EF4-FFF2-40B4-BE49-F238E27FC236}">
                <a16:creationId xmlns:a16="http://schemas.microsoft.com/office/drawing/2014/main" id="{B4734EBA-26C5-A6EB-E0A9-383179015A3F}"/>
              </a:ext>
            </a:extLst>
          </p:cNvPr>
          <p:cNvSpPr>
            <a:spLocks noGrp="1"/>
          </p:cNvSpPr>
          <p:nvPr>
            <p:ph idx="1"/>
          </p:nvPr>
        </p:nvSpPr>
        <p:spPr>
          <a:xfrm>
            <a:off x="419718" y="1175658"/>
            <a:ext cx="11352563" cy="4702726"/>
          </a:xfrm>
        </p:spPr>
        <p:txBody>
          <a:bodyPr>
            <a:noAutofit/>
          </a:bodyPr>
          <a:lstStyle/>
          <a:p>
            <a:r>
              <a:rPr lang="en-GB" sz="2400"/>
              <a:t>The TSF will elect one chairperson and one co-chairperson from among the representatives of acknowledged training sites for each one of the paths (EPIET and EUPHEM). </a:t>
            </a:r>
          </a:p>
          <a:p>
            <a:r>
              <a:rPr lang="en-GB" sz="2400"/>
              <a:t>The </a:t>
            </a:r>
            <a:r>
              <a:rPr lang="en-GB" sz="2400" b="1"/>
              <a:t>two chairpersons contribute to co-chairing the annual meetings and will serve as main contact points with the ECDC PHT section</a:t>
            </a:r>
            <a:r>
              <a:rPr lang="en-GB" sz="2400"/>
              <a:t>. </a:t>
            </a:r>
          </a:p>
          <a:p>
            <a:r>
              <a:rPr lang="en-GB" sz="2400"/>
              <a:t>The co-chairperson will serve in the same capacity as the chairperson of the respective path in his/her absence. </a:t>
            </a:r>
          </a:p>
          <a:p>
            <a:r>
              <a:rPr lang="en-GB" sz="2400"/>
              <a:t>Together, the </a:t>
            </a:r>
            <a:r>
              <a:rPr lang="en-GB" sz="2400" b="1"/>
              <a:t>chairpersons and co-chairpersons will form a “Committee of four</a:t>
            </a:r>
            <a:r>
              <a:rPr lang="en-GB" sz="2400"/>
              <a:t>”. This committee will: </a:t>
            </a:r>
          </a:p>
          <a:p>
            <a:pPr marL="285750" indent="-285750">
              <a:buFont typeface="Arial" panose="020B0604020202020204" pitchFamily="34" charset="0"/>
              <a:buChar char="•"/>
            </a:pPr>
            <a:r>
              <a:rPr lang="en-GB" sz="2400" b="1"/>
              <a:t>draft the agenda of the yearly meetings</a:t>
            </a:r>
            <a:r>
              <a:rPr lang="en-GB" sz="2400"/>
              <a:t>, supported by the PHT section</a:t>
            </a:r>
          </a:p>
          <a:p>
            <a:pPr marL="285750" indent="-285750">
              <a:buFont typeface="Arial" panose="020B0604020202020204" pitchFamily="34" charset="0"/>
              <a:buChar char="•"/>
            </a:pPr>
            <a:r>
              <a:rPr lang="en-GB" sz="2400"/>
              <a:t>propose improvements to the fellowship programme; and </a:t>
            </a:r>
          </a:p>
          <a:p>
            <a:pPr marL="285750" indent="-285750">
              <a:buFont typeface="Arial" panose="020B0604020202020204" pitchFamily="34" charset="0"/>
              <a:buChar char="•"/>
            </a:pPr>
            <a:r>
              <a:rPr lang="en-GB" sz="2400"/>
              <a:t>participate in strategic discussions regarding the focus of the Fellowship Programme. The committee of four is also </a:t>
            </a:r>
            <a:r>
              <a:rPr lang="en-GB" sz="2400" b="1"/>
              <a:t>part of the Public Health Training Coordination Committee</a:t>
            </a:r>
          </a:p>
        </p:txBody>
      </p:sp>
      <p:sp>
        <p:nvSpPr>
          <p:cNvPr id="4" name="Footer Placeholder 3">
            <a:extLst>
              <a:ext uri="{FF2B5EF4-FFF2-40B4-BE49-F238E27FC236}">
                <a16:creationId xmlns:a16="http://schemas.microsoft.com/office/drawing/2014/main" id="{2977E707-CDBE-0429-AE9A-FF21F944F1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D34A13-9ADE-F1E8-8033-924612E53584}"/>
              </a:ext>
            </a:extLst>
          </p:cNvPr>
          <p:cNvSpPr>
            <a:spLocks noGrp="1"/>
          </p:cNvSpPr>
          <p:nvPr>
            <p:ph type="sldNum" sz="quarter" idx="12"/>
          </p:nvPr>
        </p:nvSpPr>
        <p:spPr/>
        <p:txBody>
          <a:bodyPr/>
          <a:lstStyle/>
          <a:p>
            <a:fld id="{F9E29A8E-A0F1-419A-8E8B-A78BF9C70DE8}" type="slidenum">
              <a:rPr lang="en-GB" smtClean="0"/>
              <a:pPr/>
              <a:t>22</a:t>
            </a:fld>
            <a:endParaRPr lang="en-GB"/>
          </a:p>
        </p:txBody>
      </p:sp>
    </p:spTree>
    <p:extLst>
      <p:ext uri="{BB962C8B-B14F-4D97-AF65-F5344CB8AC3E}">
        <p14:creationId xmlns:p14="http://schemas.microsoft.com/office/powerpoint/2010/main" val="388003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a:bodyPr>
          <a:lstStyle/>
          <a:p>
            <a:pPr algn="ctr" eaLnBrk="0" fontAlgn="base" hangingPunct="0">
              <a:spcAft>
                <a:spcPct val="30000"/>
              </a:spcAft>
            </a:pPr>
            <a:r>
              <a:rPr lang="en-GB" sz="3600">
                <a:effectLst/>
                <a:latin typeface="Tahoma" panose="020B0604030504040204" pitchFamily="34" charset="0"/>
                <a:ea typeface="Batang" panose="02030600000101010101" pitchFamily="18" charset="-127"/>
                <a:cs typeface="Times New Roman" panose="02020603050405020304" pitchFamily="18" charset="0"/>
              </a:rPr>
              <a:t>Presentation of survey results</a:t>
            </a:r>
            <a:br>
              <a:rPr lang="en-GB" sz="3600" b="1">
                <a:effectLst/>
                <a:latin typeface="Tahoma" panose="020B0604030504040204" pitchFamily="34" charset="0"/>
                <a:ea typeface="Tahoma" panose="020B0604030504040204" pitchFamily="34" charset="0"/>
                <a:cs typeface="Tahoma" panose="020B0604030504040204" pitchFamily="34" charset="0"/>
              </a:rPr>
            </a:br>
            <a:br>
              <a:rPr lang="en-GB" sz="2800">
                <a:solidFill>
                  <a:schemeClr val="bg1"/>
                </a:solidFill>
              </a:rPr>
            </a:br>
            <a:r>
              <a:rPr lang="en-GB" sz="3100">
                <a:solidFill>
                  <a:schemeClr val="bg1"/>
                </a:solidFill>
              </a:rPr>
              <a:t>Urszula Bogatynska</a:t>
            </a: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393144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a:xfrm>
            <a:off x="431999" y="508022"/>
            <a:ext cx="10354188" cy="951722"/>
          </a:xfrm>
        </p:spPr>
        <p:txBody>
          <a:bodyPr>
            <a:normAutofit fontScale="90000"/>
          </a:bodyPr>
          <a:lstStyle/>
          <a:p>
            <a:r>
              <a:rPr lang="en-GB" sz="2700" b="1"/>
              <a:t>Overview of responses to the feedback survey (Response rate – 23%, 13 responses out of 56, by 23 February)</a:t>
            </a:r>
            <a:br>
              <a:rPr lang="en-GB" sz="3200" b="1"/>
            </a:br>
            <a:endParaRPr lang="en-US"/>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431999" y="1378987"/>
            <a:ext cx="11624534" cy="4797976"/>
          </a:xfrm>
        </p:spPr>
        <p:txBody>
          <a:bodyPr vert="horz" lIns="91440" tIns="45720" rIns="91440" bIns="45720" rtlCol="0" anchor="t">
            <a:noAutofit/>
          </a:bodyPr>
          <a:lstStyle/>
          <a:p>
            <a:pPr marL="457200" indent="-457200" algn="l">
              <a:lnSpc>
                <a:spcPct val="114000"/>
              </a:lnSpc>
              <a:spcBef>
                <a:spcPts val="600"/>
              </a:spcBef>
              <a:buAutoNum type="arabicPeriod"/>
            </a:pPr>
            <a:r>
              <a:rPr lang="en-GB" sz="1400" b="1">
                <a:effectLst/>
                <a:latin typeface="Tahoma" panose="020B0604030504040204" pitchFamily="34" charset="0"/>
                <a:ea typeface="Tahoma" panose="020B0604030504040204" pitchFamily="34" charset="0"/>
              </a:rPr>
              <a:t>Please propose topics to be discussed among National Focal Points for Public Health Training in 2024.</a:t>
            </a:r>
          </a:p>
          <a:p>
            <a:pPr algn="l">
              <a:lnSpc>
                <a:spcPct val="114000"/>
              </a:lnSpc>
              <a:spcBef>
                <a:spcPts val="600"/>
              </a:spcBef>
            </a:pPr>
            <a:r>
              <a:rPr lang="en-GB" sz="1400" b="1"/>
              <a:t>Exchanges</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Senior exchange mid-career trainings</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Particularly interested in seeing exchange visits re-started. This type of peer-learning is hugely valuable to MS</a:t>
            </a:r>
            <a:endParaRPr lang="en-GB" sz="1400" i="1"/>
          </a:p>
          <a:p>
            <a:pPr algn="l">
              <a:lnSpc>
                <a:spcPct val="114000"/>
              </a:lnSpc>
              <a:spcBef>
                <a:spcPts val="600"/>
              </a:spcBef>
            </a:pPr>
            <a:r>
              <a:rPr lang="en-GB" sz="1400" b="1">
                <a:effectLst/>
                <a:latin typeface="Tahoma" panose="020B0604030504040204" pitchFamily="34" charset="0"/>
                <a:ea typeface="Tahoma" panose="020B0604030504040204" pitchFamily="34" charset="0"/>
              </a:rPr>
              <a:t>Competencies</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New needs/competencies for PH training at national and EU level</a:t>
            </a:r>
          </a:p>
          <a:p>
            <a:pPr marL="342900" indent="-342900">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core competencies in public health disciplines, </a:t>
            </a:r>
          </a:p>
          <a:p>
            <a:pPr algn="l">
              <a:lnSpc>
                <a:spcPct val="114000"/>
              </a:lnSpc>
              <a:spcBef>
                <a:spcPts val="600"/>
              </a:spcBef>
            </a:pPr>
            <a:r>
              <a:rPr lang="en-GB" sz="1400" b="1">
                <a:effectLst/>
                <a:latin typeface="Tahoma" panose="020B0604030504040204" pitchFamily="34" charset="0"/>
                <a:ea typeface="Tahoma" panose="020B0604030504040204" pitchFamily="34" charset="0"/>
              </a:rPr>
              <a:t>Fellowship</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How can we involve more people in the supervision process in the context of lack of specialist/ human resources? Could it be possible to have a MS track fellow in a different place/ city than the acknowledged training site, with a supervisor from the TS, having regular meeting face to face and online and with project supervisors from the place/ city where the fellow is based?"</a:t>
            </a:r>
          </a:p>
          <a:p>
            <a:pPr marL="342900" indent="-342900">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collaboration with EPIET associated programmes (EAPs)</a:t>
            </a:r>
          </a:p>
          <a:p>
            <a:pPr algn="l">
              <a:lnSpc>
                <a:spcPct val="114000"/>
              </a:lnSpc>
              <a:spcBef>
                <a:spcPts val="600"/>
              </a:spcBef>
            </a:pPr>
            <a:r>
              <a:rPr lang="en-GB" sz="1400" b="1">
                <a:effectLst/>
                <a:latin typeface="Tahoma" panose="020B0604030504040204" pitchFamily="34" charset="0"/>
                <a:ea typeface="Tahoma" panose="020B0604030504040204" pitchFamily="34" charset="0"/>
              </a:rPr>
              <a:t>Specific topics</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control measures to take when have to deal with a vector borne outbreak due to dengue/chikungunya or west Nile fever </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balancing between preparedness and response</a:t>
            </a:r>
          </a:p>
          <a:p>
            <a:pPr marL="342900" indent="-342900" algn="l">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capacity assessment methodology</a:t>
            </a:r>
          </a:p>
          <a:p>
            <a:pPr marL="342900" indent="-342900">
              <a:lnSpc>
                <a:spcPct val="114000"/>
              </a:lnSpc>
              <a:spcBef>
                <a:spcPts val="600"/>
              </a:spcBef>
              <a:buFont typeface="Arial" panose="020B0604020202020204" pitchFamily="34" charset="0"/>
              <a:buChar char="•"/>
            </a:pPr>
            <a:r>
              <a:rPr lang="en-GB" sz="1400" i="1">
                <a:effectLst/>
                <a:latin typeface="Tahoma" panose="020B0604030504040204" pitchFamily="34" charset="0"/>
                <a:ea typeface="Tahoma" panose="020B0604030504040204" pitchFamily="34" charset="0"/>
              </a:rPr>
              <a:t>health task force </a:t>
            </a: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53723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a:xfrm>
            <a:off x="431999" y="508022"/>
            <a:ext cx="10354188" cy="951722"/>
          </a:xfrm>
        </p:spPr>
        <p:txBody>
          <a:bodyPr>
            <a:noAutofit/>
          </a:bodyPr>
          <a:lstStyle/>
          <a:p>
            <a:r>
              <a:rPr lang="en-GB" sz="2400" b="1"/>
              <a:t>Do you have information needs that could be shared mainly through written communication (email/newsletter etc.)?</a:t>
            </a:r>
            <a:br>
              <a:rPr lang="en-GB" sz="2400" b="1"/>
            </a:br>
            <a:endParaRPr lang="en-US" sz="2400"/>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431999" y="1378987"/>
            <a:ext cx="11789156" cy="4797976"/>
          </a:xfrm>
        </p:spPr>
        <p:txBody>
          <a:bodyPr vert="horz" lIns="91440" tIns="45720" rIns="91440" bIns="45720" rtlCol="0" anchor="t">
            <a:normAutofit fontScale="77500" lnSpcReduction="20000"/>
          </a:bodyPr>
          <a:lstStyle/>
          <a:p>
            <a:pPr>
              <a:lnSpc>
                <a:spcPct val="114000"/>
              </a:lnSpc>
              <a:spcBef>
                <a:spcPts val="600"/>
              </a:spcBef>
            </a:pPr>
            <a:r>
              <a:rPr lang="en-GB" sz="3100" b="1"/>
              <a:t>Updates EPIET/EUPHEM</a:t>
            </a:r>
          </a:p>
          <a:p>
            <a:pPr>
              <a:lnSpc>
                <a:spcPct val="114000"/>
              </a:lnSpc>
              <a:spcBef>
                <a:spcPts val="600"/>
              </a:spcBef>
            </a:pPr>
            <a:r>
              <a:rPr lang="en-GB" sz="3100" b="1"/>
              <a:t>Information linked to newsletter</a:t>
            </a:r>
          </a:p>
          <a:p>
            <a:pPr marL="342900" indent="-342900">
              <a:lnSpc>
                <a:spcPct val="114000"/>
              </a:lnSpc>
              <a:spcBef>
                <a:spcPts val="600"/>
              </a:spcBef>
              <a:buFont typeface="Arial" panose="020B0604020202020204" pitchFamily="34" charset="0"/>
              <a:buChar char="•"/>
            </a:pPr>
            <a:r>
              <a:rPr lang="en-GB" sz="3100" i="1"/>
              <a:t>Updates on training offers by ECDC (including information on preferred audiences)</a:t>
            </a:r>
          </a:p>
          <a:p>
            <a:pPr marL="342900" indent="-342900">
              <a:lnSpc>
                <a:spcPct val="114000"/>
              </a:lnSpc>
              <a:spcBef>
                <a:spcPts val="600"/>
              </a:spcBef>
              <a:buFont typeface="Arial" panose="020B0604020202020204" pitchFamily="34" charset="0"/>
              <a:buChar char="•"/>
            </a:pPr>
            <a:r>
              <a:rPr lang="en-GB" sz="3100" i="1"/>
              <a:t>info about new courses and public health conferences</a:t>
            </a:r>
          </a:p>
          <a:p>
            <a:pPr marL="342900" indent="-342900">
              <a:lnSpc>
                <a:spcPct val="114000"/>
              </a:lnSpc>
              <a:spcBef>
                <a:spcPts val="600"/>
              </a:spcBef>
              <a:buFont typeface="Arial" panose="020B0604020202020204" pitchFamily="34" charset="0"/>
              <a:buChar char="•"/>
            </a:pPr>
            <a:r>
              <a:rPr lang="en-GB" sz="3100" i="1"/>
              <a:t>the current newsletter is really good</a:t>
            </a:r>
          </a:p>
          <a:p>
            <a:pPr>
              <a:lnSpc>
                <a:spcPct val="114000"/>
              </a:lnSpc>
              <a:spcBef>
                <a:spcPts val="600"/>
              </a:spcBef>
            </a:pPr>
            <a:r>
              <a:rPr lang="en-GB" sz="3100" b="1"/>
              <a:t>Other</a:t>
            </a:r>
          </a:p>
          <a:p>
            <a:pPr marL="342900" indent="-342900">
              <a:lnSpc>
                <a:spcPct val="114000"/>
              </a:lnSpc>
              <a:spcBef>
                <a:spcPts val="600"/>
              </a:spcBef>
              <a:buFont typeface="Arial" panose="020B0604020202020204" pitchFamily="34" charset="0"/>
              <a:buChar char="•"/>
            </a:pPr>
            <a:r>
              <a:rPr lang="en-GB" sz="3100" i="1"/>
              <a:t>Minutes of the meetings, reports, news.</a:t>
            </a:r>
          </a:p>
          <a:p>
            <a:pPr marL="342900" indent="-342900">
              <a:lnSpc>
                <a:spcPct val="114000"/>
              </a:lnSpc>
              <a:spcBef>
                <a:spcPts val="600"/>
              </a:spcBef>
              <a:buFont typeface="Arial" panose="020B0604020202020204" pitchFamily="34" charset="0"/>
              <a:buChar char="•"/>
            </a:pPr>
            <a:r>
              <a:rPr lang="en-GB" sz="3100" i="1"/>
              <a:t>mainly information to be given to prevent further spread of a vector borne disease- actions to be taken by general population and government</a:t>
            </a:r>
          </a:p>
          <a:p>
            <a:pPr marL="342900" indent="-342900">
              <a:lnSpc>
                <a:spcPct val="114000"/>
              </a:lnSpc>
              <a:spcBef>
                <a:spcPts val="600"/>
              </a:spcBef>
              <a:buFont typeface="Arial" panose="020B0604020202020204" pitchFamily="34" charset="0"/>
              <a:buChar char="•"/>
            </a:pPr>
            <a:r>
              <a:rPr lang="en-GB" sz="3100" i="1"/>
              <a:t>I am rather new in this field, a monthly email with an overview of the main developments per subject would be helpful</a:t>
            </a:r>
          </a:p>
          <a:p>
            <a:pPr marL="342900" indent="-342900">
              <a:lnSpc>
                <a:spcPct val="114000"/>
              </a:lnSpc>
              <a:spcBef>
                <a:spcPts val="600"/>
              </a:spcBef>
              <a:buFont typeface="Arial" panose="020B0604020202020204" pitchFamily="34" charset="0"/>
              <a:buChar char="•"/>
            </a:pPr>
            <a:endParaRPr lang="en-GB" sz="3100" i="1"/>
          </a:p>
          <a:p>
            <a:pPr marL="342900" indent="-342900">
              <a:lnSpc>
                <a:spcPct val="114000"/>
              </a:lnSpc>
              <a:spcBef>
                <a:spcPts val="600"/>
              </a:spcBef>
              <a:buFont typeface="Arial" panose="020B0604020202020204" pitchFamily="34" charset="0"/>
              <a:buChar char="•"/>
            </a:pPr>
            <a:endParaRPr lang="en-GB" sz="3100" i="1"/>
          </a:p>
          <a:p>
            <a:pPr marL="342900" indent="-342900">
              <a:lnSpc>
                <a:spcPct val="114000"/>
              </a:lnSpc>
              <a:spcBef>
                <a:spcPts val="600"/>
              </a:spcBef>
              <a:buFont typeface="Arial" panose="020B0604020202020204" pitchFamily="34" charset="0"/>
              <a:buChar char="•"/>
            </a:pPr>
            <a:endParaRPr lang="en-GB" sz="3100" i="1"/>
          </a:p>
          <a:p>
            <a:pPr algn="l">
              <a:lnSpc>
                <a:spcPct val="114000"/>
              </a:lnSpc>
              <a:spcBef>
                <a:spcPts val="600"/>
              </a:spcBef>
            </a:pPr>
            <a:endParaRPr lang="en-GB" b="1">
              <a:effectLst/>
              <a:latin typeface="Tahoma" panose="020B0604030504040204" pitchFamily="34" charset="0"/>
              <a:ea typeface="Tahoma" panose="020B0604030504040204" pitchFamily="34" charset="0"/>
            </a:endParaRP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2772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a:xfrm>
            <a:off x="376318" y="827618"/>
            <a:ext cx="10354188" cy="951722"/>
          </a:xfrm>
        </p:spPr>
        <p:txBody>
          <a:bodyPr>
            <a:normAutofit fontScale="90000"/>
          </a:bodyPr>
          <a:lstStyle/>
          <a:p>
            <a:r>
              <a:rPr lang="en-GB" sz="2700" b="1"/>
              <a:t>Is there a practice or a challenge that you encounter in your Member State in relation to training and would like to share with other NFPTs for discussion?</a:t>
            </a:r>
            <a:br>
              <a:rPr lang="en-GB" sz="2700" b="1"/>
            </a:br>
            <a:br>
              <a:rPr lang="en-GB" sz="2700" b="1"/>
            </a:br>
            <a:r>
              <a:rPr lang="en-GB" sz="2700" b="0" i="0">
                <a:solidFill>
                  <a:srgbClr val="212121"/>
                </a:solidFill>
                <a:effectLst/>
                <a:latin typeface="+mj-lt"/>
              </a:rPr>
              <a:t>If 'Yes': Please share the topic and your name</a:t>
            </a:r>
            <a:br>
              <a:rPr lang="en-GB" sz="3200" b="1"/>
            </a:br>
            <a:endParaRPr lang="en-US"/>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5343625" y="2089944"/>
            <a:ext cx="6048699" cy="4737728"/>
          </a:xfrm>
        </p:spPr>
        <p:txBody>
          <a:bodyPr vert="horz" lIns="91440" tIns="45720" rIns="91440" bIns="45720" rtlCol="0" anchor="t">
            <a:normAutofit fontScale="70000" lnSpcReduction="20000"/>
          </a:bodyPr>
          <a:lstStyle/>
          <a:p>
            <a:pPr algn="l">
              <a:lnSpc>
                <a:spcPct val="114000"/>
              </a:lnSpc>
              <a:spcBef>
                <a:spcPts val="600"/>
              </a:spcBef>
            </a:pPr>
            <a:endParaRPr lang="en-GB" sz="2000" b="1">
              <a:effectLst/>
              <a:latin typeface="Tahoma" panose="020B0604030504040204" pitchFamily="34" charset="0"/>
              <a:ea typeface="Tahoma" panose="020B0604030504040204" pitchFamily="34" charset="0"/>
            </a:endParaRPr>
          </a:p>
          <a:p>
            <a:pPr marL="342900" indent="-342900">
              <a:lnSpc>
                <a:spcPct val="114000"/>
              </a:lnSpc>
              <a:spcBef>
                <a:spcPts val="600"/>
              </a:spcBef>
              <a:buFont typeface="Arial" panose="020B0604020202020204" pitchFamily="34" charset="0"/>
              <a:buChar char="•"/>
            </a:pPr>
            <a:r>
              <a:rPr lang="en-GB" sz="3100" i="1"/>
              <a:t>In Sweden we are discussing how to reach a wider audience with training opportunities provided by ECDC, beyond the national level. We would be interested to learn how it is organized in other countries and perhaps insights from ECDC.  /Moa Rehn</a:t>
            </a:r>
          </a:p>
          <a:p>
            <a:pPr marL="342900" indent="-342900">
              <a:lnSpc>
                <a:spcPct val="114000"/>
              </a:lnSpc>
              <a:spcBef>
                <a:spcPts val="600"/>
              </a:spcBef>
              <a:buFont typeface="Arial" panose="020B0604020202020204" pitchFamily="34" charset="0"/>
              <a:buChar char="•"/>
            </a:pPr>
            <a:endParaRPr lang="en-GB" sz="3100" i="1"/>
          </a:p>
          <a:p>
            <a:pPr marL="342900" indent="-342900">
              <a:lnSpc>
                <a:spcPct val="114000"/>
              </a:lnSpc>
              <a:spcBef>
                <a:spcPts val="600"/>
              </a:spcBef>
              <a:buFont typeface="Arial" panose="020B0604020202020204" pitchFamily="34" charset="0"/>
              <a:buChar char="•"/>
            </a:pPr>
            <a:r>
              <a:rPr lang="en-GB" sz="3100" i="1"/>
              <a:t>Challenges in Epi training (frontline training)</a:t>
            </a:r>
          </a:p>
          <a:p>
            <a:pPr marL="342900" indent="-342900">
              <a:lnSpc>
                <a:spcPct val="114000"/>
              </a:lnSpc>
              <a:spcBef>
                <a:spcPts val="600"/>
              </a:spcBef>
              <a:buFont typeface="Arial" panose="020B0604020202020204" pitchFamily="34" charset="0"/>
              <a:buChar char="•"/>
            </a:pPr>
            <a:r>
              <a:rPr lang="en-GB" sz="3100" i="1"/>
              <a:t>Mapping new needs on PH</a:t>
            </a:r>
          </a:p>
          <a:p>
            <a:pPr marL="342900" indent="-342900">
              <a:lnSpc>
                <a:spcPct val="114000"/>
              </a:lnSpc>
              <a:spcBef>
                <a:spcPts val="600"/>
              </a:spcBef>
              <a:buFont typeface="Arial" panose="020B0604020202020204" pitchFamily="34" charset="0"/>
              <a:buChar char="•"/>
            </a:pPr>
            <a:r>
              <a:rPr lang="en-GB" sz="3100" i="1"/>
              <a:t>PH communication strategies</a:t>
            </a:r>
          </a:p>
          <a:p>
            <a:pPr marL="342900" indent="-342900">
              <a:lnSpc>
                <a:spcPct val="114000"/>
              </a:lnSpc>
              <a:spcBef>
                <a:spcPts val="600"/>
              </a:spcBef>
              <a:buFont typeface="Arial" panose="020B0604020202020204" pitchFamily="34" charset="0"/>
              <a:buChar char="•"/>
            </a:pPr>
            <a:endParaRPr lang="en-GB" sz="3100" i="1"/>
          </a:p>
          <a:p>
            <a:pPr marL="342900" indent="-342900">
              <a:lnSpc>
                <a:spcPct val="114000"/>
              </a:lnSpc>
              <a:spcBef>
                <a:spcPts val="600"/>
              </a:spcBef>
              <a:buFont typeface="Arial" panose="020B0604020202020204" pitchFamily="34" charset="0"/>
              <a:buChar char="•"/>
            </a:pPr>
            <a:endParaRPr lang="en-GB" sz="3100" i="1"/>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CE20E1B-B3AC-1AE4-B5DB-80270BF58025}"/>
              </a:ext>
            </a:extLst>
          </p:cNvPr>
          <p:cNvPicPr>
            <a:picLocks noChangeAspect="1"/>
          </p:cNvPicPr>
          <p:nvPr/>
        </p:nvPicPr>
        <p:blipFill>
          <a:blip r:embed="rId3"/>
          <a:stretch>
            <a:fillRect/>
          </a:stretch>
        </p:blipFill>
        <p:spPr>
          <a:xfrm>
            <a:off x="239646" y="2089944"/>
            <a:ext cx="4689437" cy="2139226"/>
          </a:xfrm>
          <a:prstGeom prst="rect">
            <a:avLst/>
          </a:prstGeom>
        </p:spPr>
      </p:pic>
    </p:spTree>
    <p:custDataLst>
      <p:tags r:id="rId1"/>
    </p:custDataLst>
    <p:extLst>
      <p:ext uri="{BB962C8B-B14F-4D97-AF65-F5344CB8AC3E}">
        <p14:creationId xmlns:p14="http://schemas.microsoft.com/office/powerpoint/2010/main" val="249392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6001E-9127-5FCF-CD1E-DA5772E4F40B}"/>
              </a:ext>
            </a:extLst>
          </p:cNvPr>
          <p:cNvSpPr>
            <a:spLocks noGrp="1"/>
          </p:cNvSpPr>
          <p:nvPr>
            <p:ph idx="1"/>
          </p:nvPr>
        </p:nvSpPr>
        <p:spPr>
          <a:xfrm>
            <a:off x="301460" y="1095975"/>
            <a:ext cx="3855915" cy="4908808"/>
          </a:xfrm>
        </p:spPr>
        <p:txBody>
          <a:bodyPr numCol="1"/>
          <a:lstStyle/>
          <a:p>
            <a:r>
              <a:rPr lang="en-GB" sz="2400" b="0" i="0">
                <a:solidFill>
                  <a:srgbClr val="212121"/>
                </a:solidFill>
                <a:effectLst/>
                <a:latin typeface="Segoe UI" panose="020B0502040204020203" pitchFamily="34" charset="0"/>
              </a:rPr>
              <a:t>5. According to Terms  of Reference roles of NFPTs and TSF differ. </a:t>
            </a:r>
            <a:r>
              <a:rPr lang="en-GB" sz="2400" i="0">
                <a:solidFill>
                  <a:srgbClr val="212121"/>
                </a:solidFill>
                <a:effectLst/>
                <a:latin typeface="Segoe UI" panose="020B0502040204020203" pitchFamily="34" charset="0"/>
              </a:rPr>
              <a:t>Should there </a:t>
            </a:r>
            <a:r>
              <a:rPr lang="en-GB" sz="2400" b="1" i="0">
                <a:solidFill>
                  <a:srgbClr val="212121"/>
                </a:solidFill>
                <a:effectLst/>
                <a:latin typeface="Segoe UI" panose="020B0502040204020203" pitchFamily="34" charset="0"/>
              </a:rPr>
              <a:t>be joint NFPT and TSF meetings</a:t>
            </a:r>
            <a:r>
              <a:rPr lang="en-GB" sz="2400" i="0">
                <a:solidFill>
                  <a:srgbClr val="212121"/>
                </a:solidFill>
                <a:effectLst/>
                <a:latin typeface="Segoe UI" panose="020B0502040204020203" pitchFamily="34" charset="0"/>
              </a:rPr>
              <a:t>?</a:t>
            </a:r>
          </a:p>
          <a:p>
            <a:endParaRPr lang="en-GB"/>
          </a:p>
        </p:txBody>
      </p:sp>
      <p:sp>
        <p:nvSpPr>
          <p:cNvPr id="4" name="Footer Placeholder 3">
            <a:extLst>
              <a:ext uri="{FF2B5EF4-FFF2-40B4-BE49-F238E27FC236}">
                <a16:creationId xmlns:a16="http://schemas.microsoft.com/office/drawing/2014/main" id="{7A218D2A-3F18-0A8B-6EDF-79949FB24C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1131E-4E8D-03F8-4368-3F0E77FA3503}"/>
              </a:ext>
            </a:extLst>
          </p:cNvPr>
          <p:cNvSpPr>
            <a:spLocks noGrp="1"/>
          </p:cNvSpPr>
          <p:nvPr>
            <p:ph type="sldNum" sz="quarter" idx="12"/>
          </p:nvPr>
        </p:nvSpPr>
        <p:spPr/>
        <p:txBody>
          <a:bodyPr/>
          <a:lstStyle/>
          <a:p>
            <a:fld id="{F9E29A8E-A0F1-419A-8E8B-A78BF9C70DE8}" type="slidenum">
              <a:rPr lang="en-GB" smtClean="0"/>
              <a:pPr/>
              <a:t>27</a:t>
            </a:fld>
            <a:endParaRPr lang="en-GB"/>
          </a:p>
        </p:txBody>
      </p:sp>
      <p:pic>
        <p:nvPicPr>
          <p:cNvPr id="7" name="Picture 6">
            <a:extLst>
              <a:ext uri="{FF2B5EF4-FFF2-40B4-BE49-F238E27FC236}">
                <a16:creationId xmlns:a16="http://schemas.microsoft.com/office/drawing/2014/main" id="{F63D9020-19FE-EEDB-4C92-2E42D51AFD46}"/>
              </a:ext>
            </a:extLst>
          </p:cNvPr>
          <p:cNvPicPr>
            <a:picLocks noChangeAspect="1"/>
          </p:cNvPicPr>
          <p:nvPr/>
        </p:nvPicPr>
        <p:blipFill>
          <a:blip r:embed="rId3"/>
          <a:stretch>
            <a:fillRect/>
          </a:stretch>
        </p:blipFill>
        <p:spPr>
          <a:xfrm>
            <a:off x="193862" y="2765288"/>
            <a:ext cx="3624683" cy="2082840"/>
          </a:xfrm>
          <a:prstGeom prst="rect">
            <a:avLst/>
          </a:prstGeom>
        </p:spPr>
      </p:pic>
      <p:sp>
        <p:nvSpPr>
          <p:cNvPr id="8" name="Content Placeholder 2">
            <a:extLst>
              <a:ext uri="{FF2B5EF4-FFF2-40B4-BE49-F238E27FC236}">
                <a16:creationId xmlns:a16="http://schemas.microsoft.com/office/drawing/2014/main" id="{E841DE45-B9F1-BB58-CA42-D9DDD7641917}"/>
              </a:ext>
            </a:extLst>
          </p:cNvPr>
          <p:cNvSpPr txBox="1">
            <a:spLocks/>
          </p:cNvSpPr>
          <p:nvPr/>
        </p:nvSpPr>
        <p:spPr>
          <a:xfrm>
            <a:off x="4240067" y="1089135"/>
            <a:ext cx="3855915" cy="490880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srgbClr val="212121"/>
                </a:solidFill>
                <a:latin typeface="Segoe UI" panose="020B0502040204020203" pitchFamily="34" charset="0"/>
              </a:rPr>
              <a:t>6. What should be the </a:t>
            </a:r>
            <a:r>
              <a:rPr lang="en-GB" sz="2400" b="1">
                <a:solidFill>
                  <a:srgbClr val="212121"/>
                </a:solidFill>
                <a:latin typeface="Segoe UI" panose="020B0502040204020203" pitchFamily="34" charset="0"/>
              </a:rPr>
              <a:t>format</a:t>
            </a:r>
            <a:r>
              <a:rPr lang="en-GB" sz="2400">
                <a:solidFill>
                  <a:srgbClr val="212121"/>
                </a:solidFill>
                <a:latin typeface="Segoe UI" panose="020B0502040204020203" pitchFamily="34" charset="0"/>
              </a:rPr>
              <a:t> of the National Focal Points for Public Health Training meetings (online/face to face/both)?</a:t>
            </a:r>
            <a:endParaRPr lang="en-GB" sz="2400"/>
          </a:p>
        </p:txBody>
      </p:sp>
      <p:sp>
        <p:nvSpPr>
          <p:cNvPr id="9" name="Content Placeholder 2">
            <a:extLst>
              <a:ext uri="{FF2B5EF4-FFF2-40B4-BE49-F238E27FC236}">
                <a16:creationId xmlns:a16="http://schemas.microsoft.com/office/drawing/2014/main" id="{675B7345-C813-38F1-7B22-3D64DC8E797C}"/>
              </a:ext>
            </a:extLst>
          </p:cNvPr>
          <p:cNvSpPr txBox="1">
            <a:spLocks/>
          </p:cNvSpPr>
          <p:nvPr/>
        </p:nvSpPr>
        <p:spPr>
          <a:xfrm>
            <a:off x="8126809" y="1095975"/>
            <a:ext cx="3855915" cy="490880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srgbClr val="212121"/>
                </a:solidFill>
                <a:latin typeface="Segoe UI" panose="020B0502040204020203" pitchFamily="34" charset="0"/>
              </a:rPr>
              <a:t>7. What should be the </a:t>
            </a:r>
            <a:r>
              <a:rPr lang="en-GB" sz="2400" b="1">
                <a:solidFill>
                  <a:srgbClr val="212121"/>
                </a:solidFill>
                <a:latin typeface="Segoe UI" panose="020B0502040204020203" pitchFamily="34" charset="0"/>
              </a:rPr>
              <a:t>frequency</a:t>
            </a:r>
            <a:r>
              <a:rPr lang="en-GB" sz="2400">
                <a:solidFill>
                  <a:srgbClr val="212121"/>
                </a:solidFill>
                <a:latin typeface="Segoe UI" panose="020B0502040204020203" pitchFamily="34" charset="0"/>
              </a:rPr>
              <a:t> of the meetings among National Focal Points for Public Health Training?</a:t>
            </a:r>
            <a:endParaRPr lang="en-GB"/>
          </a:p>
        </p:txBody>
      </p:sp>
      <p:pic>
        <p:nvPicPr>
          <p:cNvPr id="12" name="Picture 11">
            <a:extLst>
              <a:ext uri="{FF2B5EF4-FFF2-40B4-BE49-F238E27FC236}">
                <a16:creationId xmlns:a16="http://schemas.microsoft.com/office/drawing/2014/main" id="{E03A7FCA-2B96-EAA4-867A-D02BCFA1FA8E}"/>
              </a:ext>
            </a:extLst>
          </p:cNvPr>
          <p:cNvPicPr>
            <a:picLocks noChangeAspect="1"/>
          </p:cNvPicPr>
          <p:nvPr/>
        </p:nvPicPr>
        <p:blipFill>
          <a:blip r:embed="rId4"/>
          <a:stretch>
            <a:fillRect/>
          </a:stretch>
        </p:blipFill>
        <p:spPr>
          <a:xfrm>
            <a:off x="4264973" y="2765288"/>
            <a:ext cx="3686689" cy="1686160"/>
          </a:xfrm>
          <a:prstGeom prst="rect">
            <a:avLst/>
          </a:prstGeom>
        </p:spPr>
      </p:pic>
      <p:pic>
        <p:nvPicPr>
          <p:cNvPr id="14" name="Picture 13">
            <a:extLst>
              <a:ext uri="{FF2B5EF4-FFF2-40B4-BE49-F238E27FC236}">
                <a16:creationId xmlns:a16="http://schemas.microsoft.com/office/drawing/2014/main" id="{ABD1A787-FDB0-D853-C356-2FED28F19249}"/>
              </a:ext>
            </a:extLst>
          </p:cNvPr>
          <p:cNvPicPr>
            <a:picLocks noChangeAspect="1"/>
          </p:cNvPicPr>
          <p:nvPr/>
        </p:nvPicPr>
        <p:blipFill>
          <a:blip r:embed="rId5"/>
          <a:stretch>
            <a:fillRect/>
          </a:stretch>
        </p:blipFill>
        <p:spPr>
          <a:xfrm>
            <a:off x="8095982" y="2926836"/>
            <a:ext cx="3886742" cy="2372056"/>
          </a:xfrm>
          <a:prstGeom prst="rect">
            <a:avLst/>
          </a:prstGeom>
        </p:spPr>
      </p:pic>
      <p:pic>
        <p:nvPicPr>
          <p:cNvPr id="16" name="Picture 15">
            <a:extLst>
              <a:ext uri="{FF2B5EF4-FFF2-40B4-BE49-F238E27FC236}">
                <a16:creationId xmlns:a16="http://schemas.microsoft.com/office/drawing/2014/main" id="{B10C556F-66A0-D2DB-0449-BD5ACD6E4629}"/>
              </a:ext>
            </a:extLst>
          </p:cNvPr>
          <p:cNvPicPr>
            <a:picLocks noChangeAspect="1"/>
          </p:cNvPicPr>
          <p:nvPr/>
        </p:nvPicPr>
        <p:blipFill>
          <a:blip r:embed="rId6"/>
          <a:stretch>
            <a:fillRect/>
          </a:stretch>
        </p:blipFill>
        <p:spPr>
          <a:xfrm>
            <a:off x="573548" y="4687567"/>
            <a:ext cx="1924149" cy="1682836"/>
          </a:xfrm>
          <a:prstGeom prst="rect">
            <a:avLst/>
          </a:prstGeom>
        </p:spPr>
      </p:pic>
      <p:pic>
        <p:nvPicPr>
          <p:cNvPr id="18" name="Picture 17">
            <a:extLst>
              <a:ext uri="{FF2B5EF4-FFF2-40B4-BE49-F238E27FC236}">
                <a16:creationId xmlns:a16="http://schemas.microsoft.com/office/drawing/2014/main" id="{98EDAC37-B42F-837B-42EA-5CE02B09A32D}"/>
              </a:ext>
            </a:extLst>
          </p:cNvPr>
          <p:cNvPicPr>
            <a:picLocks noChangeAspect="1"/>
          </p:cNvPicPr>
          <p:nvPr/>
        </p:nvPicPr>
        <p:blipFill>
          <a:blip r:embed="rId7"/>
          <a:stretch>
            <a:fillRect/>
          </a:stretch>
        </p:blipFill>
        <p:spPr>
          <a:xfrm>
            <a:off x="4874061" y="4848128"/>
            <a:ext cx="1759040" cy="1581231"/>
          </a:xfrm>
          <a:prstGeom prst="rect">
            <a:avLst/>
          </a:prstGeom>
        </p:spPr>
      </p:pic>
      <p:pic>
        <p:nvPicPr>
          <p:cNvPr id="20" name="Picture 19">
            <a:extLst>
              <a:ext uri="{FF2B5EF4-FFF2-40B4-BE49-F238E27FC236}">
                <a16:creationId xmlns:a16="http://schemas.microsoft.com/office/drawing/2014/main" id="{3C3FBEB1-AF59-1FCD-72ED-81D70C9904E1}"/>
              </a:ext>
            </a:extLst>
          </p:cNvPr>
          <p:cNvPicPr>
            <a:picLocks noChangeAspect="1"/>
          </p:cNvPicPr>
          <p:nvPr/>
        </p:nvPicPr>
        <p:blipFill>
          <a:blip r:embed="rId8"/>
          <a:stretch>
            <a:fillRect/>
          </a:stretch>
        </p:blipFill>
        <p:spPr>
          <a:xfrm>
            <a:off x="9428459" y="4770083"/>
            <a:ext cx="1705458" cy="1705458"/>
          </a:xfrm>
          <a:prstGeom prst="rect">
            <a:avLst/>
          </a:prstGeom>
        </p:spPr>
      </p:pic>
    </p:spTree>
    <p:extLst>
      <p:ext uri="{BB962C8B-B14F-4D97-AF65-F5344CB8AC3E}">
        <p14:creationId xmlns:p14="http://schemas.microsoft.com/office/powerpoint/2010/main" val="215156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p:txBody>
          <a:bodyPr>
            <a:normAutofit fontScale="90000"/>
          </a:bodyPr>
          <a:lstStyle/>
          <a:p>
            <a:r>
              <a:rPr lang="en-GB" sz="3200">
                <a:effectLst/>
                <a:latin typeface="Tahoma" panose="020B0604030504040204" pitchFamily="34" charset="0"/>
                <a:ea typeface="Batang" panose="02030600000101010101" pitchFamily="18" charset="-127"/>
                <a:cs typeface="Times New Roman" panose="02020603050405020304" pitchFamily="18" charset="0"/>
              </a:rPr>
              <a:t>Update from TSF discussion on 15 February about ways of working – Adam Roth</a:t>
            </a:r>
            <a:endParaRPr lang="en-US"/>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2">
            <a:extLst>
              <a:ext uri="{FF2B5EF4-FFF2-40B4-BE49-F238E27FC236}">
                <a16:creationId xmlns:a16="http://schemas.microsoft.com/office/drawing/2014/main" id="{830238AE-55D5-6953-156D-D98D95382B42}"/>
              </a:ext>
            </a:extLst>
          </p:cNvPr>
          <p:cNvSpPr>
            <a:spLocks noGrp="1"/>
          </p:cNvSpPr>
          <p:nvPr>
            <p:ph idx="1"/>
          </p:nvPr>
        </p:nvSpPr>
        <p:spPr/>
        <p:txBody>
          <a:bodyPr/>
          <a:lstStyle/>
          <a:p>
            <a:pPr marL="229235" algn="just">
              <a:spcBef>
                <a:spcPts val="600"/>
              </a:spcBef>
            </a:pPr>
            <a:endParaRPr lang="en-GB" sz="1800" b="1" dirty="0">
              <a:ea typeface="Batang" panose="02030600000101010101" pitchFamily="18" charset="-127"/>
            </a:endParaRPr>
          </a:p>
          <a:p>
            <a:pPr marL="229235" algn="just">
              <a:spcBef>
                <a:spcPts val="600"/>
              </a:spcBef>
            </a:pPr>
            <a:endParaRPr lang="en-GB" sz="1800" b="1" dirty="0">
              <a:effectLst/>
              <a:latin typeface="Tahoma" panose="020B0604030504040204" pitchFamily="34" charset="0"/>
              <a:ea typeface="Batang" panose="02030600000101010101" pitchFamily="18" charset="-127"/>
            </a:endParaRPr>
          </a:p>
          <a:p>
            <a:pPr marL="229235" algn="just">
              <a:spcBef>
                <a:spcPts val="600"/>
              </a:spcBef>
            </a:pPr>
            <a:r>
              <a:rPr lang="en-GB" sz="2400" b="1" dirty="0">
                <a:effectLst/>
                <a:latin typeface="Tahoma" panose="020B0604030504040204" pitchFamily="34" charset="0"/>
                <a:ea typeface="Batang" panose="02030600000101010101" pitchFamily="18" charset="-127"/>
              </a:rPr>
              <a:t>NFPT and TSF meetings:</a:t>
            </a:r>
            <a:endParaRPr lang="en-GB" sz="2400" dirty="0">
              <a:effectLst/>
              <a:latin typeface="Tahoma" panose="020B0604030504040204" pitchFamily="34" charset="0"/>
              <a:ea typeface="Batang" panose="02030600000101010101" pitchFamily="18" charset="-127"/>
            </a:endParaRPr>
          </a:p>
          <a:p>
            <a:pPr marL="457200" algn="just">
              <a:spcBef>
                <a:spcPts val="600"/>
              </a:spcBef>
            </a:pPr>
            <a:endParaRPr lang="en-GB" sz="2400" dirty="0">
              <a:effectLst/>
              <a:latin typeface="Tahoma" panose="020B0604030504040204" pitchFamily="34" charset="0"/>
              <a:ea typeface="Batang" panose="02030600000101010101" pitchFamily="18" charset="-127"/>
            </a:endParaRPr>
          </a:p>
          <a:p>
            <a:pPr marL="457200" algn="just">
              <a:spcBef>
                <a:spcPts val="600"/>
              </a:spcBef>
            </a:pPr>
            <a:r>
              <a:rPr lang="en-GB" sz="2400" dirty="0">
                <a:effectLst/>
                <a:latin typeface="Tahoma" panose="020B0604030504040204" pitchFamily="34" charset="0"/>
                <a:ea typeface="Batang" panose="02030600000101010101" pitchFamily="18" charset="-127"/>
              </a:rPr>
              <a:t>- NFPT and TSF once a year face-to-face around ESCAIDE and continue with TSF Meetings Q1 to Q3 online.</a:t>
            </a:r>
          </a:p>
          <a:p>
            <a:pPr marL="457200" algn="just">
              <a:spcBef>
                <a:spcPts val="600"/>
              </a:spcBef>
            </a:pPr>
            <a:endParaRPr lang="en-GB" sz="2400" dirty="0">
              <a:effectLst/>
              <a:latin typeface="Tahoma" panose="020B0604030504040204" pitchFamily="34" charset="0"/>
              <a:ea typeface="Batang" panose="02030600000101010101" pitchFamily="18" charset="-127"/>
            </a:endParaRPr>
          </a:p>
          <a:p>
            <a:pPr marL="457200" algn="just">
              <a:spcBef>
                <a:spcPts val="600"/>
              </a:spcBef>
            </a:pPr>
            <a:r>
              <a:rPr lang="en-GB" sz="2400" dirty="0">
                <a:effectLst/>
                <a:latin typeface="Tahoma" panose="020B0604030504040204" pitchFamily="34" charset="0"/>
                <a:ea typeface="Batang" panose="02030600000101010101" pitchFamily="18" charset="-127"/>
              </a:rPr>
              <a:t>- Keep smaller/less topics, relevant to only the fellowship and allow more time for discussion and time to provide input.</a:t>
            </a:r>
          </a:p>
          <a:p>
            <a:pPr marL="457200" algn="just">
              <a:spcBef>
                <a:spcPts val="600"/>
              </a:spcBef>
            </a:pPr>
            <a:endParaRPr lang="en-GB" sz="2400" b="1" dirty="0">
              <a:ea typeface="Batang" panose="02030600000101010101" pitchFamily="18" charset="-127"/>
            </a:endParaRPr>
          </a:p>
          <a:p>
            <a:endParaRPr lang="en-GB" dirty="0"/>
          </a:p>
          <a:p>
            <a:endParaRPr lang="en-GB" dirty="0"/>
          </a:p>
        </p:txBody>
      </p:sp>
    </p:spTree>
    <p:custDataLst>
      <p:tags r:id="rId1"/>
    </p:custDataLst>
    <p:extLst>
      <p:ext uri="{BB962C8B-B14F-4D97-AF65-F5344CB8AC3E}">
        <p14:creationId xmlns:p14="http://schemas.microsoft.com/office/powerpoint/2010/main" val="371147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a:bodyPr>
          <a:lstStyle/>
          <a:p>
            <a:pPr algn="ctr" eaLnBrk="0" fontAlgn="base" hangingPunct="0">
              <a:spcAft>
                <a:spcPct val="30000"/>
              </a:spcAft>
            </a:pPr>
            <a:r>
              <a:rPr lang="en-GB" sz="3600" dirty="0">
                <a:effectLst/>
                <a:latin typeface="Tahoma" panose="020B0604030504040204" pitchFamily="34" charset="0"/>
                <a:ea typeface="Batang" panose="02030600000101010101" pitchFamily="18" charset="-127"/>
                <a:cs typeface="Times New Roman" panose="02020603050405020304" pitchFamily="18" charset="0"/>
              </a:rPr>
              <a:t>Break-out rooms</a:t>
            </a:r>
            <a:endParaRPr lang="en-GB" sz="3100" dirty="0">
              <a:solidFill>
                <a:schemeClr val="bg1"/>
              </a:solidFill>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21658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206114-37DA-4731-8F1F-4BA862D3875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6869F2D-D033-46F7-A000-BDA25CE710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E19397B-9CDE-4289-92E1-41A92BC45847}"/>
              </a:ext>
            </a:extLst>
          </p:cNvPr>
          <p:cNvSpPr>
            <a:spLocks noGrp="1"/>
          </p:cNvSpPr>
          <p:nvPr>
            <p:ph idx="1"/>
          </p:nvPr>
        </p:nvSpPr>
        <p:spPr>
          <a:xfrm>
            <a:off x="162553" y="887757"/>
            <a:ext cx="11597447" cy="5970243"/>
          </a:xfrm>
        </p:spPr>
        <p:txBody>
          <a:bodyPr>
            <a:normAutofit/>
          </a:bodyPr>
          <a:lstStyle/>
          <a:p>
            <a:pPr algn="l">
              <a:lnSpc>
                <a:spcPct val="115000"/>
              </a:lnSpc>
              <a:spcBef>
                <a:spcPts val="600"/>
              </a:spcBef>
              <a:spcAft>
                <a:spcPts val="1000"/>
              </a:spcAft>
            </a:pPr>
            <a:endParaRPr lang="en-GB" sz="2000"/>
          </a:p>
          <a:p>
            <a:pPr marL="457200" indent="-457200">
              <a:buFont typeface="Arial" panose="020B0604020202020204" pitchFamily="34" charset="0"/>
              <a:buChar char="•"/>
            </a:pPr>
            <a:endParaRPr lang="en-GB"/>
          </a:p>
        </p:txBody>
      </p:sp>
      <p:graphicFrame>
        <p:nvGraphicFramePr>
          <p:cNvPr id="3" name="Table 2">
            <a:extLst>
              <a:ext uri="{FF2B5EF4-FFF2-40B4-BE49-F238E27FC236}">
                <a16:creationId xmlns:a16="http://schemas.microsoft.com/office/drawing/2014/main" id="{C7CC31F7-432B-C14C-8E01-A5B4463CDB35}"/>
              </a:ext>
            </a:extLst>
          </p:cNvPr>
          <p:cNvGraphicFramePr>
            <a:graphicFrameLocks noGrp="1"/>
          </p:cNvGraphicFramePr>
          <p:nvPr>
            <p:extLst>
              <p:ext uri="{D42A27DB-BD31-4B8C-83A1-F6EECF244321}">
                <p14:modId xmlns:p14="http://schemas.microsoft.com/office/powerpoint/2010/main" val="3221783618"/>
              </p:ext>
            </p:extLst>
          </p:nvPr>
        </p:nvGraphicFramePr>
        <p:xfrm>
          <a:off x="241416" y="793560"/>
          <a:ext cx="11709167" cy="5955280"/>
        </p:xfrm>
        <a:graphic>
          <a:graphicData uri="http://schemas.openxmlformats.org/drawingml/2006/table">
            <a:tbl>
              <a:tblPr firstRow="1" firstCol="1" bandRow="1"/>
              <a:tblGrid>
                <a:gridCol w="1090019">
                  <a:extLst>
                    <a:ext uri="{9D8B030D-6E8A-4147-A177-3AD203B41FA5}">
                      <a16:colId xmlns:a16="http://schemas.microsoft.com/office/drawing/2014/main" val="4240302888"/>
                    </a:ext>
                  </a:extLst>
                </a:gridCol>
                <a:gridCol w="8778726">
                  <a:extLst>
                    <a:ext uri="{9D8B030D-6E8A-4147-A177-3AD203B41FA5}">
                      <a16:colId xmlns:a16="http://schemas.microsoft.com/office/drawing/2014/main" val="216592076"/>
                    </a:ext>
                  </a:extLst>
                </a:gridCol>
                <a:gridCol w="1840422">
                  <a:extLst>
                    <a:ext uri="{9D8B030D-6E8A-4147-A177-3AD203B41FA5}">
                      <a16:colId xmlns:a16="http://schemas.microsoft.com/office/drawing/2014/main" val="1622535223"/>
                    </a:ext>
                  </a:extLst>
                </a:gridCol>
              </a:tblGrid>
              <a:tr h="275696">
                <a:tc>
                  <a:txBody>
                    <a:bodyPr/>
                    <a:lstStyle/>
                    <a:p>
                      <a:pPr algn="just">
                        <a:lnSpc>
                          <a:spcPts val="1200"/>
                        </a:lnSpc>
                        <a:spcBef>
                          <a:spcPts val="600"/>
                        </a:spcBef>
                        <a:spcAft>
                          <a:spcPts val="1070"/>
                        </a:spcAft>
                      </a:pPr>
                      <a:r>
                        <a:rPr lang="de-DE" sz="1400" b="1">
                          <a:effectLst/>
                          <a:latin typeface="Tahoma" panose="020B0604030504040204" pitchFamily="34" charset="0"/>
                          <a:ea typeface="Tahoma" panose="020B0604030504040204" pitchFamily="34" charset="0"/>
                          <a:cs typeface="Tahoma" panose="020B0604030504040204" pitchFamily="34" charset="0"/>
                        </a:rPr>
                        <a:t> </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Bef>
                          <a:spcPts val="600"/>
                        </a:spcBef>
                      </a:pPr>
                      <a:r>
                        <a:rPr lang="en-GB" sz="1400" b="1" dirty="0">
                          <a:effectLst/>
                          <a:latin typeface="Tahoma" panose="020B0604030504040204" pitchFamily="34" charset="0"/>
                          <a:ea typeface="Tahoma" panose="020B0604030504040204" pitchFamily="34" charset="0"/>
                          <a:cs typeface="Tahoma" panose="020B0604030504040204" pitchFamily="34" charset="0"/>
                        </a:rPr>
                        <a:t>Welcome and objectives of the session</a:t>
                      </a:r>
                      <a:endParaRPr lang="en-GB" sz="1400" dirty="0">
                        <a:effectLst/>
                        <a:latin typeface="Tahoma" panose="020B0604030504040204" pitchFamily="34" charset="0"/>
                        <a:ea typeface="Batang" panose="02030600000101010101" pitchFamily="18" charset="-127"/>
                        <a:cs typeface="Times New Roman" panose="02020603050405020304" pitchFamily="18" charset="0"/>
                      </a:endParaRPr>
                    </a:p>
                    <a:p>
                      <a:pPr algn="l">
                        <a:lnSpc>
                          <a:spcPts val="1200"/>
                        </a:lnSpc>
                        <a:spcBef>
                          <a:spcPts val="600"/>
                        </a:spcBef>
                      </a:pPr>
                      <a:r>
                        <a:rPr lang="en-GB" sz="1400" dirty="0">
                          <a:effectLst/>
                          <a:latin typeface="Tahoma" panose="020B0604030504040204" pitchFamily="34" charset="0"/>
                          <a:ea typeface="Tahoma" panose="020B0604030504040204" pitchFamily="34" charset="0"/>
                          <a:cs typeface="Tahoma" panose="020B0604030504040204" pitchFamily="34" charset="0"/>
                        </a:rPr>
                        <a:t>Adam Roth, Head of Section Public Health Training</a:t>
                      </a:r>
                      <a:endParaRPr lang="en-GB" sz="1400" dirty="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200"/>
                        </a:lnSpc>
                        <a:spcBef>
                          <a:spcPts val="600"/>
                        </a:spcBef>
                      </a:pPr>
                      <a:r>
                        <a:rPr lang="de-DE" sz="1400" b="1">
                          <a:effectLst/>
                          <a:latin typeface="Tahoma" panose="020B0604030504040204" pitchFamily="34" charset="0"/>
                          <a:ea typeface="Batang" panose="02030600000101010101" pitchFamily="18" charset="-127"/>
                          <a:cs typeface="Times New Roman" panose="02020603050405020304" pitchFamily="18" charset="0"/>
                        </a:rPr>
                        <a:t>13:00 – 13:05</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p>
                      <a:pPr marL="635" algn="ctr">
                        <a:lnSpc>
                          <a:spcPts val="1200"/>
                        </a:lnSpc>
                        <a:spcBef>
                          <a:spcPts val="600"/>
                        </a:spcBef>
                      </a:pPr>
                      <a:r>
                        <a:rPr lang="de-DE" sz="1400" b="1">
                          <a:effectLst/>
                          <a:latin typeface="Tahoma" panose="020B0604030504040204" pitchFamily="34" charset="0"/>
                          <a:ea typeface="Batang" panose="02030600000101010101" pitchFamily="18" charset="-127"/>
                          <a:cs typeface="Times New Roman" panose="02020603050405020304" pitchFamily="18" charset="0"/>
                        </a:rPr>
                        <a:t> </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195253"/>
                  </a:ext>
                </a:extLst>
              </a:tr>
              <a:tr h="1872174">
                <a:tc>
                  <a:txBody>
                    <a:bodyPr/>
                    <a:lstStyle/>
                    <a:p>
                      <a:pPr algn="l">
                        <a:lnSpc>
                          <a:spcPct val="114000"/>
                        </a:lnSpc>
                        <a:spcBef>
                          <a:spcPts val="600"/>
                        </a:spcBef>
                        <a:spcAft>
                          <a:spcPts val="995"/>
                        </a:spcAft>
                      </a:pPr>
                      <a:r>
                        <a:rPr lang="en-GB" sz="1400" b="1">
                          <a:effectLst/>
                          <a:latin typeface="Tahoma" panose="020B0604030504040204" pitchFamily="34" charset="0"/>
                          <a:ea typeface="Tahoma" panose="020B0604030504040204" pitchFamily="34" charset="0"/>
                          <a:cs typeface="Tahoma" panose="020B0604030504040204" pitchFamily="34" charset="0"/>
                        </a:rPr>
                        <a:t>Part I</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p>
                      <a:pPr algn="l">
                        <a:lnSpc>
                          <a:spcPct val="114000"/>
                        </a:lnSpc>
                        <a:spcBef>
                          <a:spcPts val="600"/>
                        </a:spcBef>
                        <a:spcAft>
                          <a:spcPts val="995"/>
                        </a:spcAft>
                      </a:pPr>
                      <a:r>
                        <a:rPr lang="en-GB" sz="1400" b="1">
                          <a:effectLst/>
                          <a:latin typeface="Tahoma" panose="020B0604030504040204" pitchFamily="34" charset="0"/>
                          <a:ea typeface="Tahoma" panose="020B0604030504040204" pitchFamily="34" charset="0"/>
                          <a:cs typeface="Tahoma" panose="020B0604030504040204" pitchFamily="34" charset="0"/>
                        </a:rPr>
                        <a:t> </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Bef>
                          <a:spcPts val="600"/>
                        </a:spcBef>
                        <a:spcAft>
                          <a:spcPts val="995"/>
                        </a:spcAft>
                      </a:pPr>
                      <a:r>
                        <a:rPr lang="en-GB" sz="1400" b="1" dirty="0">
                          <a:effectLst/>
                          <a:latin typeface="Tahoma" panose="020B0604030504040204" pitchFamily="34" charset="0"/>
                          <a:ea typeface="Tahoma" panose="020B0604030504040204" pitchFamily="34" charset="0"/>
                          <a:cs typeface="Tahoma" panose="020B0604030504040204" pitchFamily="34" charset="0"/>
                        </a:rPr>
                        <a:t>Ways of working with the network in 2024</a:t>
                      </a:r>
                    </a:p>
                    <a:p>
                      <a:pPr algn="l">
                        <a:lnSpc>
                          <a:spcPct val="114000"/>
                        </a:lnSpc>
                        <a:spcBef>
                          <a:spcPts val="600"/>
                        </a:spcBef>
                        <a:spcAft>
                          <a:spcPts val="995"/>
                        </a:spcAft>
                      </a:pPr>
                      <a:r>
                        <a:rPr lang="en-GB" sz="1400" dirty="0">
                          <a:effectLst/>
                          <a:latin typeface="Tahoma" panose="020B0604030504040204" pitchFamily="34" charset="0"/>
                          <a:ea typeface="Tahoma" panose="020B0604030504040204" pitchFamily="34" charset="0"/>
                          <a:cs typeface="Tahoma" panose="020B0604030504040204" pitchFamily="34" charset="0"/>
                        </a:rPr>
                        <a:t>Jeanine Pommier, Group Leader Continuous Professional Development</a:t>
                      </a:r>
                    </a:p>
                    <a:p>
                      <a:pPr marL="171450" indent="-171450" algn="l">
                        <a:lnSpc>
                          <a:spcPct val="114000"/>
                        </a:lnSpc>
                        <a:spcBef>
                          <a:spcPts val="0"/>
                        </a:spcBef>
                        <a:spcAft>
                          <a:spcPts val="0"/>
                        </a:spcAft>
                        <a:buFont typeface="Arial" panose="020B0604020202020204" pitchFamily="34" charset="0"/>
                        <a:buChar char="•"/>
                      </a:pPr>
                      <a:r>
                        <a:rPr lang="en-GB" sz="1400" dirty="0">
                          <a:effectLst/>
                          <a:latin typeface="Tahoma" panose="020B0604030504040204" pitchFamily="34" charset="0"/>
                          <a:ea typeface="Batang" panose="02030600000101010101" pitchFamily="18" charset="-127"/>
                          <a:cs typeface="Times New Roman" panose="02020603050405020304" pitchFamily="18" charset="0"/>
                        </a:rPr>
                        <a:t>Reminder on the role of NFPTs as stated in the Terms or Reference – 10’,  Urszula Bogatynska, Training Support Specialist</a:t>
                      </a:r>
                    </a:p>
                    <a:p>
                      <a:pPr marL="171450" indent="-171450" algn="l">
                        <a:lnSpc>
                          <a:spcPct val="114000"/>
                        </a:lnSpc>
                        <a:spcBef>
                          <a:spcPts val="0"/>
                        </a:spcBef>
                        <a:spcAft>
                          <a:spcPts val="0"/>
                        </a:spcAft>
                        <a:buFont typeface="Arial" panose="020B0604020202020204" pitchFamily="34" charset="0"/>
                        <a:buChar char="•"/>
                      </a:pPr>
                      <a:r>
                        <a:rPr lang="en-GB" sz="1400" dirty="0">
                          <a:effectLst/>
                          <a:latin typeface="Tahoma" panose="020B0604030504040204" pitchFamily="34" charset="0"/>
                          <a:ea typeface="Batang" panose="02030600000101010101" pitchFamily="18" charset="-127"/>
                          <a:cs typeface="Times New Roman" panose="02020603050405020304" pitchFamily="18" charset="0"/>
                        </a:rPr>
                        <a:t>Presentation of survey results – 10‘, Urszula Bogatynska, Training Support Specialist</a:t>
                      </a:r>
                    </a:p>
                    <a:p>
                      <a:pPr marL="171450" indent="-171450" algn="l">
                        <a:lnSpc>
                          <a:spcPct val="114000"/>
                        </a:lnSpc>
                        <a:spcBef>
                          <a:spcPts val="0"/>
                        </a:spcBef>
                        <a:spcAft>
                          <a:spcPts val="0"/>
                        </a:spcAft>
                        <a:buFont typeface="Arial" panose="020B0604020202020204" pitchFamily="34" charset="0"/>
                        <a:buChar char="•"/>
                      </a:pPr>
                      <a:r>
                        <a:rPr lang="en-GB" sz="1400" dirty="0">
                          <a:effectLst/>
                          <a:latin typeface="Tahoma" panose="020B0604030504040204" pitchFamily="34" charset="0"/>
                          <a:ea typeface="Batang" panose="02030600000101010101" pitchFamily="18" charset="-127"/>
                          <a:cs typeface="Times New Roman" panose="02020603050405020304" pitchFamily="18" charset="0"/>
                        </a:rPr>
                        <a:t>Update from TSF discussion on 15 February about ways of working – 5’, Adam Roth, Head of Section Public Health Training</a:t>
                      </a:r>
                    </a:p>
                    <a:p>
                      <a:pPr marL="171450" indent="-171450" algn="l">
                        <a:lnSpc>
                          <a:spcPct val="114000"/>
                        </a:lnSpc>
                        <a:spcBef>
                          <a:spcPts val="0"/>
                        </a:spcBef>
                        <a:spcAft>
                          <a:spcPts val="0"/>
                        </a:spcAft>
                        <a:buFont typeface="Arial" panose="020B0604020202020204" pitchFamily="34" charset="0"/>
                        <a:buChar char="•"/>
                      </a:pPr>
                      <a:r>
                        <a:rPr lang="en-GB" sz="1400" dirty="0">
                          <a:effectLst/>
                          <a:latin typeface="Tahoma" panose="020B0604030504040204" pitchFamily="34" charset="0"/>
                          <a:ea typeface="Batang" panose="02030600000101010101" pitchFamily="18" charset="-127"/>
                          <a:cs typeface="Times New Roman" panose="02020603050405020304" pitchFamily="18" charset="0"/>
                        </a:rPr>
                        <a:t>Discussion linked with survey results (break-out rooms)</a:t>
                      </a:r>
                    </a:p>
                  </a:txBody>
                  <a:tcPr marL="35077" marR="36388" marT="560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200"/>
                        </a:lnSpc>
                        <a:spcBef>
                          <a:spcPts val="600"/>
                        </a:spcBef>
                      </a:pPr>
                      <a:r>
                        <a:rPr lang="en-GB" sz="1400" b="1">
                          <a:effectLst/>
                          <a:latin typeface="Tahoma" panose="020B0604030504040204" pitchFamily="34" charset="0"/>
                          <a:ea typeface="Tahoma" panose="020B0604030504040204" pitchFamily="34" charset="0"/>
                          <a:cs typeface="Tahoma" panose="020B0604030504040204" pitchFamily="34" charset="0"/>
                        </a:rPr>
                        <a:t>13:05 – 14:30</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11518"/>
                  </a:ext>
                </a:extLst>
              </a:tr>
              <a:tr h="134734">
                <a:tc gridSpan="2">
                  <a:txBody>
                    <a:bodyPr/>
                    <a:lstStyle/>
                    <a:p>
                      <a:pPr algn="l">
                        <a:lnSpc>
                          <a:spcPts val="1200"/>
                        </a:lnSpc>
                        <a:spcBef>
                          <a:spcPts val="600"/>
                        </a:spcBef>
                        <a:spcAft>
                          <a:spcPts val="70"/>
                        </a:spcAft>
                      </a:pPr>
                      <a:r>
                        <a:rPr lang="de-DE"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Break</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GB"/>
                    </a:p>
                  </a:txBody>
                  <a:tcPr/>
                </a:tc>
                <a:tc>
                  <a:txBody>
                    <a:bodyPr/>
                    <a:lstStyle/>
                    <a:p>
                      <a:pPr marL="1270" algn="ctr">
                        <a:lnSpc>
                          <a:spcPts val="1200"/>
                        </a:lnSpc>
                        <a:spcBef>
                          <a:spcPts val="600"/>
                        </a:spcBef>
                      </a:pPr>
                      <a:r>
                        <a:rPr lang="de-DE" sz="1400" b="1">
                          <a:solidFill>
                            <a:srgbClr val="000000"/>
                          </a:solidFill>
                          <a:effectLst/>
                          <a:latin typeface="Tahoma" panose="020B0604030504040204" pitchFamily="34" charset="0"/>
                          <a:ea typeface="Tahoma" panose="020B0604030504040204" pitchFamily="34" charset="0"/>
                          <a:cs typeface="Tahoma" panose="020B0604030504040204" pitchFamily="34" charset="0"/>
                        </a:rPr>
                        <a:t>14:30 – 14:45</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367060727"/>
                  </a:ext>
                </a:extLst>
              </a:tr>
              <a:tr h="1790416">
                <a:tc>
                  <a:txBody>
                    <a:bodyPr/>
                    <a:lstStyle/>
                    <a:p>
                      <a:pPr algn="l">
                        <a:lnSpc>
                          <a:spcPts val="1200"/>
                        </a:lnSpc>
                        <a:spcBef>
                          <a:spcPts val="600"/>
                        </a:spcBef>
                        <a:spcAft>
                          <a:spcPts val="70"/>
                        </a:spcAft>
                      </a:pPr>
                      <a:r>
                        <a:rPr lang="en-GB" sz="1400" b="1">
                          <a:effectLst/>
                          <a:latin typeface="Tahoma" panose="020B0604030504040204" pitchFamily="34" charset="0"/>
                          <a:ea typeface="Tahoma" panose="020B0604030504040204" pitchFamily="34" charset="0"/>
                          <a:cs typeface="Tahoma" panose="020B0604030504040204" pitchFamily="34" charset="0"/>
                        </a:rPr>
                        <a:t>Part II</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p>
                      <a:pPr algn="just">
                        <a:lnSpc>
                          <a:spcPts val="1200"/>
                        </a:lnSpc>
                        <a:spcBef>
                          <a:spcPts val="600"/>
                        </a:spcBef>
                        <a:spcAft>
                          <a:spcPts val="70"/>
                        </a:spcAft>
                      </a:pPr>
                      <a:r>
                        <a:rPr lang="en-GB" sz="1400" b="1">
                          <a:effectLst/>
                          <a:latin typeface="Tahoma" panose="020B0604030504040204" pitchFamily="34" charset="0"/>
                          <a:ea typeface="Tahoma" panose="020B0604030504040204" pitchFamily="34" charset="0"/>
                          <a:cs typeface="Tahoma" panose="020B0604030504040204" pitchFamily="34" charset="0"/>
                        </a:rPr>
                        <a:t> </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p>
                      <a:pPr algn="just">
                        <a:lnSpc>
                          <a:spcPts val="1200"/>
                        </a:lnSpc>
                        <a:spcBef>
                          <a:spcPts val="600"/>
                        </a:spcBef>
                        <a:spcAft>
                          <a:spcPts val="70"/>
                        </a:spcAft>
                      </a:pPr>
                      <a:r>
                        <a:rPr lang="en-GB" sz="1400" b="1">
                          <a:effectLst/>
                          <a:latin typeface="Tahoma" panose="020B0604030504040204" pitchFamily="34" charset="0"/>
                          <a:ea typeface="Tahoma" panose="020B0604030504040204" pitchFamily="34" charset="0"/>
                          <a:cs typeface="Tahoma" panose="020B0604030504040204" pitchFamily="34" charset="0"/>
                        </a:rPr>
                        <a:t> </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4000"/>
                        </a:lnSpc>
                        <a:spcBef>
                          <a:spcPts val="600"/>
                        </a:spcBef>
                        <a:spcAft>
                          <a:spcPts val="995"/>
                        </a:spcAft>
                      </a:pPr>
                      <a:r>
                        <a:rPr lang="en-GB" sz="1400" b="1" dirty="0">
                          <a:effectLst/>
                          <a:latin typeface="Tahoma" panose="020B0604030504040204" pitchFamily="34" charset="0"/>
                          <a:ea typeface="Tahoma" panose="020B0604030504040204" pitchFamily="34" charset="0"/>
                          <a:cs typeface="Tahoma" panose="020B0604030504040204" pitchFamily="34" charset="0"/>
                        </a:rPr>
                        <a:t>Information item on Fellowship topics and Q&amp;A</a:t>
                      </a:r>
                      <a:endParaRPr lang="en-GB" sz="1400" dirty="0">
                        <a:effectLst/>
                        <a:latin typeface="Tahoma" panose="020B0604030504040204" pitchFamily="34" charset="0"/>
                        <a:ea typeface="Batang" panose="02030600000101010101" pitchFamily="18" charset="-127"/>
                        <a:cs typeface="Times New Roman" panose="02020603050405020304" pitchFamily="18" charset="0"/>
                      </a:endParaRPr>
                    </a:p>
                    <a:p>
                      <a:pPr algn="l">
                        <a:lnSpc>
                          <a:spcPts val="1200"/>
                        </a:lnSpc>
                        <a:spcBef>
                          <a:spcPts val="600"/>
                        </a:spcBef>
                      </a:pPr>
                      <a:r>
                        <a:rPr lang="en-GB" sz="1400" dirty="0">
                          <a:effectLst/>
                          <a:latin typeface="Tahoma" panose="020B0604030504040204" pitchFamily="34" charset="0"/>
                          <a:ea typeface="Tahoma" panose="020B0604030504040204" pitchFamily="34" charset="0"/>
                          <a:cs typeface="Tahoma" panose="020B0604030504040204" pitchFamily="34" charset="0"/>
                        </a:rPr>
                        <a:t>Adam Roth, Head of Section Public Health Training</a:t>
                      </a:r>
                    </a:p>
                    <a:p>
                      <a:pPr algn="l">
                        <a:lnSpc>
                          <a:spcPts val="1200"/>
                        </a:lnSpc>
                        <a:spcBef>
                          <a:spcPts val="600"/>
                        </a:spcBef>
                      </a:pPr>
                      <a:endParaRPr lang="en-GB" sz="1400" dirty="0">
                        <a:effectLst/>
                        <a:latin typeface="Tahoma" panose="020B0604030504040204" pitchFamily="34" charset="0"/>
                        <a:ea typeface="Batang" panose="02030600000101010101" pitchFamily="18" charset="-127"/>
                        <a:cs typeface="Times New Roman" panose="02020603050405020304" pitchFamily="18" charset="0"/>
                      </a:endParaRPr>
                    </a:p>
                    <a:p>
                      <a:pPr marL="171450" indent="-171450" algn="l" defTabSz="914400" rtl="0" eaLnBrk="1" latinLnBrk="0" hangingPunct="1">
                        <a:lnSpc>
                          <a:spcPct val="114000"/>
                        </a:lnSpc>
                        <a:spcBef>
                          <a:spcPts val="0"/>
                        </a:spcBef>
                        <a:spcAft>
                          <a:spcPts val="0"/>
                        </a:spcAft>
                        <a:buFont typeface="Arial" panose="020B0604020202020204" pitchFamily="34" charset="0"/>
                        <a:buChar char="•"/>
                      </a:pP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How Fellowship will be included in EU Health Task Force (when/voluntary or obligatory participation/administrative processes) - Emma </a:t>
                      </a:r>
                      <a:r>
                        <a:rPr lang="en-GB" sz="1400" kern="1200" dirty="0" err="1">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Löf</a:t>
                      </a: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 on behalf of the ECDC Coordination Team of the EU Health Task Force</a:t>
                      </a:r>
                    </a:p>
                    <a:p>
                      <a:pPr marL="171450" indent="-171450" algn="l" defTabSz="914400" rtl="0" eaLnBrk="1" latinLnBrk="0" hangingPunct="1">
                        <a:lnSpc>
                          <a:spcPct val="114000"/>
                        </a:lnSpc>
                        <a:spcBef>
                          <a:spcPts val="0"/>
                        </a:spcBef>
                        <a:spcAft>
                          <a:spcPts val="0"/>
                        </a:spcAft>
                        <a:buFont typeface="Arial" panose="020B0604020202020204" pitchFamily="34" charset="0"/>
                        <a:buChar char="•"/>
                      </a:pP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Selection of </a:t>
                      </a:r>
                      <a:r>
                        <a:rPr lang="en-GB" sz="1400" kern="1200" dirty="0" err="1">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C2024</a:t>
                      </a: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 and requirements for MS Track</a:t>
                      </a: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600"/>
                        </a:spcBef>
                      </a:pPr>
                      <a:r>
                        <a:rPr lang="en-GB" sz="1400" b="1">
                          <a:effectLst/>
                          <a:latin typeface="Tahoma" panose="020B0604030504040204" pitchFamily="34" charset="0"/>
                          <a:ea typeface="Tahoma" panose="020B0604030504040204" pitchFamily="34" charset="0"/>
                          <a:cs typeface="Tahoma" panose="020B0604030504040204" pitchFamily="34" charset="0"/>
                        </a:rPr>
                        <a:t>14:45 – 15:15</a:t>
                      </a:r>
                      <a:endParaRPr lang="en-GB" sz="140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459099"/>
                  </a:ext>
                </a:extLst>
              </a:tr>
              <a:tr h="278318">
                <a:tc>
                  <a:txBody>
                    <a:bodyPr/>
                    <a:lstStyle/>
                    <a:p>
                      <a:pPr algn="l">
                        <a:lnSpc>
                          <a:spcPct val="115000"/>
                        </a:lnSpc>
                        <a:spcBef>
                          <a:spcPts val="600"/>
                        </a:spcBef>
                      </a:pPr>
                      <a:r>
                        <a:rPr lang="de-DE" sz="1400" b="1">
                          <a:effectLst/>
                          <a:latin typeface="Tahoma" panose="020B0604030504040204" pitchFamily="34" charset="0"/>
                          <a:ea typeface="Tahoma" panose="020B0604030504040204" pitchFamily="34" charset="0"/>
                          <a:cs typeface="Arial" panose="020B0604020202020204" pitchFamily="34" charset="0"/>
                        </a:rPr>
                        <a:t>Closure</a:t>
                      </a:r>
                      <a:endParaRPr lang="en-GB" sz="1400">
                        <a:effectLst/>
                        <a:latin typeface="Tahoma" panose="020B0604030504040204" pitchFamily="34" charset="0"/>
                        <a:ea typeface="Batang" panose="02030600000101010101" pitchFamily="18" charset="-127"/>
                        <a:cs typeface="Arial" panose="020B0604020202020204" pitchFamily="34"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pPr>
                      <a:r>
                        <a:rPr lang="en-GB" sz="1400" b="1" dirty="0">
                          <a:effectLst/>
                          <a:latin typeface="Tahoma" panose="020B0604030504040204" pitchFamily="34" charset="0"/>
                          <a:ea typeface="Tahoma" panose="020B0604030504040204" pitchFamily="34" charset="0"/>
                          <a:cs typeface="Arial" panose="020B0604020202020204" pitchFamily="34" charset="0"/>
                        </a:rPr>
                        <a:t>AOB</a:t>
                      </a:r>
                    </a:p>
                    <a:p>
                      <a:pPr marL="171450" indent="-171450" algn="l">
                        <a:lnSpc>
                          <a:spcPct val="100000"/>
                        </a:lnSpc>
                        <a:spcBef>
                          <a:spcPts val="600"/>
                        </a:spcBef>
                        <a:buFont typeface="Arial" panose="020B0604020202020204" pitchFamily="34" charset="0"/>
                        <a:buChar char="•"/>
                      </a:pP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EVA catalogue 2024</a:t>
                      </a:r>
                    </a:p>
                    <a:p>
                      <a:pPr marL="171450" indent="-171450" algn="l">
                        <a:lnSpc>
                          <a:spcPct val="100000"/>
                        </a:lnSpc>
                        <a:spcBef>
                          <a:spcPts val="600"/>
                        </a:spcBef>
                        <a:buFont typeface="Arial" panose="020B0604020202020204" pitchFamily="34" charset="0"/>
                        <a:buChar char="•"/>
                      </a:pP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Summer School 2024</a:t>
                      </a:r>
                    </a:p>
                    <a:p>
                      <a:pPr marL="171450" indent="-171450" algn="l">
                        <a:lnSpc>
                          <a:spcPct val="100000"/>
                        </a:lnSpc>
                        <a:spcBef>
                          <a:spcPts val="600"/>
                        </a:spcBef>
                        <a:buFont typeface="Arial" panose="020B0604020202020204" pitchFamily="34" charset="0"/>
                        <a:buChar char="•"/>
                      </a:pPr>
                      <a:r>
                        <a:rPr lang="en-GB" sz="1400" kern="1200" dirty="0">
                          <a:solidFill>
                            <a:schemeClr val="tx1"/>
                          </a:solidFill>
                          <a:effectLst/>
                          <a:latin typeface="Tahoma" panose="020B0604030504040204" pitchFamily="34" charset="0"/>
                          <a:ea typeface="Batang" panose="02030600000101010101" pitchFamily="18" charset="-127"/>
                          <a:cs typeface="Times New Roman" panose="02020603050405020304" pitchFamily="18" charset="0"/>
                        </a:rPr>
                        <a:t>Recovery e-learning</a:t>
                      </a: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ts val="1200"/>
                        </a:lnSpc>
                        <a:spcBef>
                          <a:spcPts val="600"/>
                        </a:spcBef>
                      </a:pPr>
                      <a:r>
                        <a:rPr lang="de-DE" sz="1400" b="1" dirty="0">
                          <a:effectLst/>
                          <a:latin typeface="Tahoma" panose="020B0604030504040204" pitchFamily="34" charset="0"/>
                          <a:ea typeface="Tahoma" panose="020B0604030504040204" pitchFamily="34" charset="0"/>
                          <a:cs typeface="Tahoma" panose="020B0604030504040204" pitchFamily="34" charset="0"/>
                        </a:rPr>
                        <a:t>15:15 –15:30</a:t>
                      </a:r>
                      <a:endParaRPr lang="en-GB" sz="1400" dirty="0">
                        <a:effectLst/>
                        <a:latin typeface="Tahoma" panose="020B0604030504040204" pitchFamily="34" charset="0"/>
                        <a:ea typeface="Batang" panose="02030600000101010101" pitchFamily="18" charset="-127"/>
                        <a:cs typeface="Times New Roman" panose="02020603050405020304" pitchFamily="18" charset="0"/>
                      </a:endParaRPr>
                    </a:p>
                  </a:txBody>
                  <a:tcPr marL="35077" marR="36388" marT="560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985781"/>
                  </a:ext>
                </a:extLst>
              </a:tr>
            </a:tbl>
          </a:graphicData>
        </a:graphic>
      </p:graphicFrame>
      <p:sp>
        <p:nvSpPr>
          <p:cNvPr id="2" name="Title 1">
            <a:extLst>
              <a:ext uri="{FF2B5EF4-FFF2-40B4-BE49-F238E27FC236}">
                <a16:creationId xmlns:a16="http://schemas.microsoft.com/office/drawing/2014/main" id="{59641E4A-4304-CB1A-4B0D-4222BF40C3E2}"/>
              </a:ext>
            </a:extLst>
          </p:cNvPr>
          <p:cNvSpPr>
            <a:spLocks noGrp="1"/>
          </p:cNvSpPr>
          <p:nvPr>
            <p:ph type="title"/>
          </p:nvPr>
        </p:nvSpPr>
        <p:spPr>
          <a:xfrm>
            <a:off x="419719" y="52833"/>
            <a:ext cx="10354188" cy="951722"/>
          </a:xfrm>
        </p:spPr>
        <p:txBody>
          <a:bodyPr>
            <a:normAutofit/>
          </a:bodyPr>
          <a:lstStyle/>
          <a:p>
            <a:r>
              <a:rPr lang="en-US"/>
              <a:t>Agenda</a:t>
            </a:r>
          </a:p>
        </p:txBody>
      </p:sp>
    </p:spTree>
    <p:custDataLst>
      <p:tags r:id="rId1"/>
    </p:custDataLst>
    <p:extLst>
      <p:ext uri="{BB962C8B-B14F-4D97-AF65-F5344CB8AC3E}">
        <p14:creationId xmlns:p14="http://schemas.microsoft.com/office/powerpoint/2010/main" val="1369521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9F58-14CA-0E64-F854-742322730026}"/>
              </a:ext>
            </a:extLst>
          </p:cNvPr>
          <p:cNvSpPr>
            <a:spLocks noGrp="1"/>
          </p:cNvSpPr>
          <p:nvPr>
            <p:ph type="title"/>
          </p:nvPr>
        </p:nvSpPr>
        <p:spPr/>
        <p:txBody>
          <a:bodyPr>
            <a:normAutofit/>
          </a:bodyPr>
          <a:lstStyle/>
          <a:p>
            <a:r>
              <a:rPr lang="en-GB"/>
              <a:t>Discussion in break-out groups</a:t>
            </a:r>
            <a:br>
              <a:rPr lang="en-GB"/>
            </a:br>
            <a:r>
              <a:rPr lang="en-GB" sz="2200"/>
              <a:t>25 minutes discussion + reporting back to plenary</a:t>
            </a:r>
            <a:endParaRPr lang="en-GB"/>
          </a:p>
        </p:txBody>
      </p:sp>
      <p:sp>
        <p:nvSpPr>
          <p:cNvPr id="3" name="Content Placeholder 2">
            <a:extLst>
              <a:ext uri="{FF2B5EF4-FFF2-40B4-BE49-F238E27FC236}">
                <a16:creationId xmlns:a16="http://schemas.microsoft.com/office/drawing/2014/main" id="{4D603018-2272-312A-007D-7800CCE2814B}"/>
              </a:ext>
            </a:extLst>
          </p:cNvPr>
          <p:cNvSpPr>
            <a:spLocks noGrp="1"/>
          </p:cNvSpPr>
          <p:nvPr>
            <p:ph idx="1"/>
          </p:nvPr>
        </p:nvSpPr>
        <p:spPr/>
        <p:txBody>
          <a:bodyPr vert="horz" lIns="91440" tIns="45720" rIns="91440" bIns="45720" rtlCol="0" anchor="t">
            <a:normAutofit fontScale="92500"/>
          </a:bodyPr>
          <a:lstStyle/>
          <a:p>
            <a:r>
              <a:rPr lang="en-GB" b="1" dirty="0"/>
              <a:t>Group 1 and Group 2</a:t>
            </a:r>
          </a:p>
          <a:p>
            <a:r>
              <a:rPr lang="en-GB" dirty="0">
                <a:latin typeface="Tahoma"/>
                <a:ea typeface="Tahoma"/>
                <a:cs typeface="Tahoma"/>
              </a:rPr>
              <a:t>Taking into consideration the results of the survey, propose a list of topics to be discussed in 2024 </a:t>
            </a:r>
            <a:endParaRPr lang="en-GB" dirty="0"/>
          </a:p>
          <a:p>
            <a:endParaRPr lang="en-GB" b="1" dirty="0">
              <a:latin typeface="Tahoma"/>
              <a:ea typeface="Tahoma"/>
              <a:cs typeface="Tahoma"/>
            </a:endParaRPr>
          </a:p>
          <a:p>
            <a:endParaRPr lang="en-GB" b="1" dirty="0">
              <a:latin typeface="Tahoma"/>
              <a:ea typeface="Tahoma"/>
              <a:cs typeface="Tahoma"/>
            </a:endParaRPr>
          </a:p>
          <a:p>
            <a:r>
              <a:rPr lang="en-GB" b="1" dirty="0">
                <a:latin typeface="Tahoma"/>
                <a:ea typeface="Tahoma"/>
                <a:cs typeface="Tahoma"/>
              </a:rPr>
              <a:t>Group 3 and Group 4</a:t>
            </a:r>
            <a:endParaRPr lang="en-GB" dirty="0">
              <a:latin typeface="Tahoma"/>
              <a:ea typeface="Tahoma"/>
              <a:cs typeface="Tahoma"/>
            </a:endParaRPr>
          </a:p>
          <a:p>
            <a:r>
              <a:rPr lang="en-GB" dirty="0">
                <a:latin typeface="Tahoma"/>
                <a:ea typeface="Tahoma"/>
                <a:cs typeface="Tahoma"/>
              </a:rPr>
              <a:t>Taking into consideration the results of the survey, propose:</a:t>
            </a:r>
          </a:p>
          <a:p>
            <a:pPr marL="457200" indent="-457200">
              <a:buFont typeface="Calibri" panose="020B0604020202020204" pitchFamily="34" charset="0"/>
              <a:buChar char="-"/>
            </a:pPr>
            <a:r>
              <a:rPr lang="en-GB" dirty="0">
                <a:latin typeface="Tahoma"/>
                <a:ea typeface="Tahoma"/>
                <a:cs typeface="Tahoma"/>
              </a:rPr>
              <a:t>Frequency and format of NFPT meetings through the year</a:t>
            </a:r>
            <a:endParaRPr lang="en-GB" dirty="0"/>
          </a:p>
          <a:p>
            <a:pPr marL="457200" indent="-457200">
              <a:buFont typeface="Calibri" panose="020B0604020202020204" pitchFamily="34" charset="0"/>
              <a:buChar char="-"/>
            </a:pPr>
            <a:r>
              <a:rPr lang="en-GB" dirty="0">
                <a:latin typeface="Tahoma"/>
                <a:ea typeface="Tahoma"/>
                <a:cs typeface="Tahoma"/>
              </a:rPr>
              <a:t>Frequency and format of collaboration with TSF</a:t>
            </a:r>
            <a:endParaRPr lang="en-GB" dirty="0"/>
          </a:p>
          <a:p>
            <a:pPr marL="457200" indent="-457200">
              <a:buFont typeface="Calibri" panose="020B0604020202020204" pitchFamily="34" charset="0"/>
              <a:buChar char="-"/>
            </a:pPr>
            <a:r>
              <a:rPr lang="en-GB" dirty="0">
                <a:latin typeface="Tahoma"/>
                <a:ea typeface="Tahoma"/>
                <a:cs typeface="Tahoma"/>
              </a:rPr>
              <a:t>Ways of working with the public health training coordination committee</a:t>
            </a:r>
            <a:endParaRPr lang="en-GB" dirty="0"/>
          </a:p>
          <a:p>
            <a:endParaRPr lang="en-GB" dirty="0"/>
          </a:p>
        </p:txBody>
      </p:sp>
      <p:sp>
        <p:nvSpPr>
          <p:cNvPr id="4" name="Footer Placeholder 3">
            <a:extLst>
              <a:ext uri="{FF2B5EF4-FFF2-40B4-BE49-F238E27FC236}">
                <a16:creationId xmlns:a16="http://schemas.microsoft.com/office/drawing/2014/main" id="{7E21DAAB-1496-49E6-09F6-7C5A0313F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B0E866-432B-189A-F8AF-106FBF2C12B0}"/>
              </a:ext>
            </a:extLst>
          </p:cNvPr>
          <p:cNvSpPr>
            <a:spLocks noGrp="1"/>
          </p:cNvSpPr>
          <p:nvPr>
            <p:ph type="sldNum" sz="quarter" idx="12"/>
          </p:nvPr>
        </p:nvSpPr>
        <p:spPr/>
        <p:txBody>
          <a:bodyPr/>
          <a:lstStyle/>
          <a:p>
            <a:fld id="{F9E29A8E-A0F1-419A-8E8B-A78BF9C70DE8}" type="slidenum">
              <a:rPr lang="en-GB" smtClean="0"/>
              <a:pPr/>
              <a:t>30</a:t>
            </a:fld>
            <a:endParaRPr lang="en-GB"/>
          </a:p>
        </p:txBody>
      </p:sp>
    </p:spTree>
    <p:extLst>
      <p:ext uri="{BB962C8B-B14F-4D97-AF65-F5344CB8AC3E}">
        <p14:creationId xmlns:p14="http://schemas.microsoft.com/office/powerpoint/2010/main" val="2250266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191D-9A93-97CF-B922-434CDC6EF845}"/>
              </a:ext>
            </a:extLst>
          </p:cNvPr>
          <p:cNvSpPr>
            <a:spLocks noGrp="1"/>
          </p:cNvSpPr>
          <p:nvPr>
            <p:ph type="title"/>
          </p:nvPr>
        </p:nvSpPr>
        <p:spPr/>
        <p:txBody>
          <a:bodyPr/>
          <a:lstStyle/>
          <a:p>
            <a:r>
              <a:rPr lang="en-GB"/>
              <a:t>Group 1 and Group 2</a:t>
            </a:r>
          </a:p>
        </p:txBody>
      </p:sp>
      <p:sp>
        <p:nvSpPr>
          <p:cNvPr id="3" name="Content Placeholder 2">
            <a:extLst>
              <a:ext uri="{FF2B5EF4-FFF2-40B4-BE49-F238E27FC236}">
                <a16:creationId xmlns:a16="http://schemas.microsoft.com/office/drawing/2014/main" id="{8CCCCA53-D789-62D9-07EC-238A1611DC86}"/>
              </a:ext>
            </a:extLst>
          </p:cNvPr>
          <p:cNvSpPr>
            <a:spLocks noGrp="1"/>
          </p:cNvSpPr>
          <p:nvPr>
            <p:ph idx="1"/>
          </p:nvPr>
        </p:nvSpPr>
        <p:spPr>
          <a:xfrm>
            <a:off x="3876250" y="1214233"/>
            <a:ext cx="7602740" cy="5442320"/>
          </a:xfrm>
          <a:solidFill>
            <a:schemeClr val="bg1">
              <a:lumMod val="95000"/>
            </a:schemeClr>
          </a:solidFill>
        </p:spPr>
        <p:txBody>
          <a:bodyPr>
            <a:normAutofit fontScale="47500" lnSpcReduction="20000"/>
          </a:bodyPr>
          <a:lstStyle/>
          <a:p>
            <a:pPr algn="l">
              <a:lnSpc>
                <a:spcPct val="114000"/>
              </a:lnSpc>
              <a:spcBef>
                <a:spcPts val="600"/>
              </a:spcBef>
            </a:pPr>
            <a:r>
              <a:rPr lang="en-GB" sz="2800" b="1">
                <a:effectLst/>
                <a:latin typeface="Tahoma" panose="020B0604030504040204" pitchFamily="34" charset="0"/>
                <a:ea typeface="Tahoma" panose="020B0604030504040204" pitchFamily="34" charset="0"/>
              </a:rPr>
              <a:t>Topics proposed in the survey</a:t>
            </a:r>
          </a:p>
          <a:p>
            <a:pPr algn="l">
              <a:lnSpc>
                <a:spcPct val="114000"/>
              </a:lnSpc>
              <a:spcBef>
                <a:spcPts val="600"/>
              </a:spcBef>
            </a:pPr>
            <a:r>
              <a:rPr lang="en-GB" sz="2800" b="1"/>
              <a:t>Exchanges</a:t>
            </a: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Senior exchange mid-career trainings</a:t>
            </a: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Particularly interested in seeing exchange visits re-started. This type of peer-learning is hugely valuable to MS</a:t>
            </a:r>
            <a:endParaRPr lang="en-GB" sz="2800" i="1"/>
          </a:p>
          <a:p>
            <a:pPr algn="l">
              <a:lnSpc>
                <a:spcPct val="114000"/>
              </a:lnSpc>
              <a:spcBef>
                <a:spcPts val="600"/>
              </a:spcBef>
            </a:pPr>
            <a:r>
              <a:rPr lang="en-GB" sz="2800" b="1">
                <a:effectLst/>
                <a:latin typeface="Tahoma" panose="020B0604030504040204" pitchFamily="34" charset="0"/>
                <a:ea typeface="Tahoma" panose="020B0604030504040204" pitchFamily="34" charset="0"/>
              </a:rPr>
              <a:t>Competencies</a:t>
            </a: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New needs/competencies for PH training at national and EU level</a:t>
            </a:r>
          </a:p>
          <a:p>
            <a:pPr marL="342900" indent="-342900">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core competencies in public health disciplines, </a:t>
            </a:r>
          </a:p>
          <a:p>
            <a:pPr algn="l">
              <a:lnSpc>
                <a:spcPct val="114000"/>
              </a:lnSpc>
              <a:spcBef>
                <a:spcPts val="600"/>
              </a:spcBef>
            </a:pPr>
            <a:r>
              <a:rPr lang="en-GB" sz="2800" b="1">
                <a:effectLst/>
                <a:latin typeface="Tahoma" panose="020B0604030504040204" pitchFamily="34" charset="0"/>
                <a:ea typeface="Tahoma" panose="020B0604030504040204" pitchFamily="34" charset="0"/>
              </a:rPr>
              <a:t>Fellowship</a:t>
            </a: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How can we involve more people in the supervision process in the context of lack of specialist/ human resources? Could it be possible to have a MS track fellow in a different place/ city than the acknowledged training site, with a supervisor from the TS, having regular meeting face to face and online and with project supervisors from the place/ city where the fellow is based?"</a:t>
            </a:r>
          </a:p>
          <a:p>
            <a:pPr marL="342900" indent="-342900">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collaboration with EPIET associated programmes (EAPs)</a:t>
            </a:r>
          </a:p>
          <a:p>
            <a:pPr algn="l">
              <a:lnSpc>
                <a:spcPct val="114000"/>
              </a:lnSpc>
              <a:spcBef>
                <a:spcPts val="600"/>
              </a:spcBef>
            </a:pPr>
            <a:r>
              <a:rPr lang="en-GB" sz="2800" b="1">
                <a:effectLst/>
                <a:latin typeface="Tahoma" panose="020B0604030504040204" pitchFamily="34" charset="0"/>
                <a:ea typeface="Tahoma" panose="020B0604030504040204" pitchFamily="34" charset="0"/>
              </a:rPr>
              <a:t>Specific topics</a:t>
            </a:r>
          </a:p>
          <a:p>
            <a:pPr marL="342900" indent="-342900" algn="l">
              <a:lnSpc>
                <a:spcPct val="114000"/>
              </a:lnSpc>
              <a:spcBef>
                <a:spcPts val="600"/>
              </a:spcBef>
              <a:buFont typeface="Arial" panose="020B0604020202020204" pitchFamily="34" charset="0"/>
              <a:buChar char="•"/>
            </a:pPr>
            <a:r>
              <a:rPr lang="en-GB"/>
              <a:t>reaching a wider audience with training opportunities provided by ECDC, beyond the national level</a:t>
            </a:r>
            <a:endParaRPr lang="en-GB" sz="2800" i="1">
              <a:effectLst/>
              <a:latin typeface="Tahoma" panose="020B0604030504040204" pitchFamily="34" charset="0"/>
              <a:ea typeface="Tahoma" panose="020B0604030504040204" pitchFamily="34" charset="0"/>
            </a:endParaRP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control measures to take when have to deal with a vector borne outbreak due to dengue/chikungunya or west Nile fever </a:t>
            </a: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balancing between preparedness and response</a:t>
            </a:r>
          </a:p>
          <a:p>
            <a:pPr marL="342900" indent="-342900" algn="l">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capacity assessment methodology</a:t>
            </a:r>
          </a:p>
          <a:p>
            <a:pPr marL="342900" indent="-342900">
              <a:lnSpc>
                <a:spcPct val="114000"/>
              </a:lnSpc>
              <a:spcBef>
                <a:spcPts val="600"/>
              </a:spcBef>
              <a:buFont typeface="Arial" panose="020B0604020202020204" pitchFamily="34" charset="0"/>
              <a:buChar char="•"/>
            </a:pPr>
            <a:r>
              <a:rPr lang="en-GB" sz="2800" i="1">
                <a:effectLst/>
                <a:latin typeface="Tahoma" panose="020B0604030504040204" pitchFamily="34" charset="0"/>
                <a:ea typeface="Tahoma" panose="020B0604030504040204" pitchFamily="34" charset="0"/>
              </a:rPr>
              <a:t>health task force </a:t>
            </a:r>
          </a:p>
          <a:p>
            <a:endParaRPr lang="en-GB"/>
          </a:p>
        </p:txBody>
      </p:sp>
      <p:sp>
        <p:nvSpPr>
          <p:cNvPr id="4" name="Footer Placeholder 3">
            <a:extLst>
              <a:ext uri="{FF2B5EF4-FFF2-40B4-BE49-F238E27FC236}">
                <a16:creationId xmlns:a16="http://schemas.microsoft.com/office/drawing/2014/main" id="{4AD9FB0E-5937-AC47-3969-2010E034E8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4FCA76-A2D4-14E6-59D4-E3047DDF3CC8}"/>
              </a:ext>
            </a:extLst>
          </p:cNvPr>
          <p:cNvSpPr>
            <a:spLocks noGrp="1"/>
          </p:cNvSpPr>
          <p:nvPr>
            <p:ph type="sldNum" sz="quarter" idx="12"/>
          </p:nvPr>
        </p:nvSpPr>
        <p:spPr/>
        <p:txBody>
          <a:bodyPr/>
          <a:lstStyle/>
          <a:p>
            <a:fld id="{F9E29A8E-A0F1-419A-8E8B-A78BF9C70DE8}" type="slidenum">
              <a:rPr lang="en-GB" smtClean="0"/>
              <a:pPr/>
              <a:t>31</a:t>
            </a:fld>
            <a:endParaRPr lang="en-GB"/>
          </a:p>
        </p:txBody>
      </p:sp>
      <p:sp>
        <p:nvSpPr>
          <p:cNvPr id="7" name="TextBox 6">
            <a:extLst>
              <a:ext uri="{FF2B5EF4-FFF2-40B4-BE49-F238E27FC236}">
                <a16:creationId xmlns:a16="http://schemas.microsoft.com/office/drawing/2014/main" id="{EAAE083D-3616-5B8A-5043-DCD845996B7A}"/>
              </a:ext>
            </a:extLst>
          </p:cNvPr>
          <p:cNvSpPr txBox="1"/>
          <p:nvPr/>
        </p:nvSpPr>
        <p:spPr>
          <a:xfrm>
            <a:off x="431999" y="1398346"/>
            <a:ext cx="3051430" cy="2492990"/>
          </a:xfrm>
          <a:prstGeom prst="rect">
            <a:avLst/>
          </a:prstGeom>
          <a:noFill/>
        </p:spPr>
        <p:txBody>
          <a:bodyPr wrap="square" lIns="91440" tIns="45720" rIns="91440" bIns="45720" anchor="t">
            <a:spAutoFit/>
          </a:bodyPr>
          <a:lstStyle/>
          <a:p>
            <a:r>
              <a:rPr lang="en-GB" sz="2600"/>
              <a:t>Taking into consideration the results of the survey, propose a list of topics to be discussed in 2024</a:t>
            </a:r>
            <a:endParaRPr lang="en-GB">
              <a:ea typeface="Tahoma"/>
              <a:cs typeface="Tahoma"/>
            </a:endParaRPr>
          </a:p>
        </p:txBody>
      </p:sp>
    </p:spTree>
    <p:extLst>
      <p:ext uri="{BB962C8B-B14F-4D97-AF65-F5344CB8AC3E}">
        <p14:creationId xmlns:p14="http://schemas.microsoft.com/office/powerpoint/2010/main" val="3576422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B2FFC5-8055-DF0E-0A54-331CB83B3103}"/>
              </a:ext>
            </a:extLst>
          </p:cNvPr>
          <p:cNvSpPr>
            <a:spLocks noGrp="1" noRot="1" noMove="1" noResize="1" noEditPoints="1" noAdjustHandles="1" noChangeArrowheads="1" noChangeShapeType="1"/>
          </p:cNvSpPr>
          <p:nvPr/>
        </p:nvSpPr>
        <p:spPr>
          <a:xfrm>
            <a:off x="345003" y="3288316"/>
            <a:ext cx="11681264" cy="326571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23191D-9A93-97CF-B922-434CDC6EF845}"/>
              </a:ext>
            </a:extLst>
          </p:cNvPr>
          <p:cNvSpPr>
            <a:spLocks noGrp="1"/>
          </p:cNvSpPr>
          <p:nvPr>
            <p:ph type="title"/>
          </p:nvPr>
        </p:nvSpPr>
        <p:spPr/>
        <p:txBody>
          <a:bodyPr/>
          <a:lstStyle/>
          <a:p>
            <a:r>
              <a:rPr lang="en-GB"/>
              <a:t>Group 3 and Group 4</a:t>
            </a:r>
          </a:p>
        </p:txBody>
      </p:sp>
      <p:sp>
        <p:nvSpPr>
          <p:cNvPr id="4" name="Footer Placeholder 3">
            <a:extLst>
              <a:ext uri="{FF2B5EF4-FFF2-40B4-BE49-F238E27FC236}">
                <a16:creationId xmlns:a16="http://schemas.microsoft.com/office/drawing/2014/main" id="{4AD9FB0E-5937-AC47-3969-2010E034E822}"/>
              </a:ext>
            </a:extLst>
          </p:cNvPr>
          <p:cNvSpPr>
            <a:spLocks noGrp="1"/>
          </p:cNvSpPr>
          <p:nvPr>
            <p:ph type="ftr" sz="quarter" idx="11"/>
          </p:nvPr>
        </p:nvSpPr>
        <p:spPr>
          <a:xfrm>
            <a:off x="536502" y="6906957"/>
            <a:ext cx="7733681" cy="365125"/>
          </a:xfrm>
        </p:spPr>
        <p:txBody>
          <a:bodyPr/>
          <a:lstStyle/>
          <a:p>
            <a:endParaRPr lang="en-GB" sz="800"/>
          </a:p>
        </p:txBody>
      </p:sp>
      <p:sp>
        <p:nvSpPr>
          <p:cNvPr id="5" name="Slide Number Placeholder 4">
            <a:extLst>
              <a:ext uri="{FF2B5EF4-FFF2-40B4-BE49-F238E27FC236}">
                <a16:creationId xmlns:a16="http://schemas.microsoft.com/office/drawing/2014/main" id="{594FCA76-A2D4-14E6-59D4-E3047DDF3CC8}"/>
              </a:ext>
            </a:extLst>
          </p:cNvPr>
          <p:cNvSpPr>
            <a:spLocks noGrp="1"/>
          </p:cNvSpPr>
          <p:nvPr>
            <p:ph type="sldNum" sz="quarter" idx="12"/>
          </p:nvPr>
        </p:nvSpPr>
        <p:spPr>
          <a:xfrm>
            <a:off x="9145865" y="6906958"/>
            <a:ext cx="2743200" cy="365125"/>
          </a:xfrm>
        </p:spPr>
        <p:txBody>
          <a:bodyPr/>
          <a:lstStyle/>
          <a:p>
            <a:fld id="{F9E29A8E-A0F1-419A-8E8B-A78BF9C70DE8}" type="slidenum">
              <a:rPr lang="en-GB" sz="1050" smtClean="0"/>
              <a:pPr/>
              <a:t>32</a:t>
            </a:fld>
            <a:endParaRPr lang="en-GB" sz="1050"/>
          </a:p>
        </p:txBody>
      </p:sp>
      <p:sp>
        <p:nvSpPr>
          <p:cNvPr id="7" name="TextBox 6">
            <a:extLst>
              <a:ext uri="{FF2B5EF4-FFF2-40B4-BE49-F238E27FC236}">
                <a16:creationId xmlns:a16="http://schemas.microsoft.com/office/drawing/2014/main" id="{EAAE083D-3616-5B8A-5043-DCD845996B7A}"/>
              </a:ext>
            </a:extLst>
          </p:cNvPr>
          <p:cNvSpPr txBox="1"/>
          <p:nvPr/>
        </p:nvSpPr>
        <p:spPr>
          <a:xfrm>
            <a:off x="516677" y="1249600"/>
            <a:ext cx="10895396" cy="1640449"/>
          </a:xfrm>
          <a:prstGeom prst="rect">
            <a:avLst/>
          </a:prstGeom>
          <a:noFill/>
        </p:spPr>
        <p:txBody>
          <a:bodyPr wrap="square" lIns="91440" tIns="45720" rIns="91440" bIns="45720" anchor="t">
            <a:spAutoFit/>
          </a:bodyPr>
          <a:lstStyle/>
          <a:p>
            <a:pPr>
              <a:lnSpc>
                <a:spcPct val="90000"/>
              </a:lnSpc>
              <a:spcBef>
                <a:spcPts val="1000"/>
              </a:spcBef>
            </a:pPr>
            <a:r>
              <a:rPr lang="en-GB" sz="2000"/>
              <a:t>Taking</a:t>
            </a:r>
            <a:r>
              <a:rPr lang="en-GB" sz="2400"/>
              <a:t> </a:t>
            </a:r>
            <a:r>
              <a:rPr lang="en-GB" sz="2000"/>
              <a:t>into consideration the results of the survey, propose:</a:t>
            </a:r>
            <a:endParaRPr lang="en-US" sz="2000">
              <a:ea typeface="Tahoma"/>
              <a:cs typeface="Tahoma"/>
            </a:endParaRPr>
          </a:p>
          <a:p>
            <a:pPr marL="457200" indent="-457200">
              <a:lnSpc>
                <a:spcPct val="90000"/>
              </a:lnSpc>
              <a:spcBef>
                <a:spcPts val="1000"/>
              </a:spcBef>
              <a:buFont typeface="Calibri,Sans-Serif"/>
              <a:buChar char="-"/>
            </a:pPr>
            <a:r>
              <a:rPr lang="en-GB" sz="2000"/>
              <a:t>Frequency and format of NFPT meetings through the year</a:t>
            </a:r>
            <a:endParaRPr lang="en-GB" sz="2000">
              <a:ea typeface="Tahoma"/>
              <a:cs typeface="Tahoma"/>
            </a:endParaRPr>
          </a:p>
          <a:p>
            <a:pPr marL="457200" indent="-457200">
              <a:lnSpc>
                <a:spcPct val="90000"/>
              </a:lnSpc>
              <a:spcBef>
                <a:spcPts val="1000"/>
              </a:spcBef>
              <a:buFont typeface="Calibri,Sans-Serif"/>
              <a:buChar char="-"/>
            </a:pPr>
            <a:r>
              <a:rPr lang="en-GB" sz="2000"/>
              <a:t>Frequency and format of collaboration with TSF</a:t>
            </a:r>
            <a:endParaRPr lang="en-GB" sz="2000">
              <a:ea typeface="Tahoma"/>
              <a:cs typeface="Tahoma"/>
            </a:endParaRPr>
          </a:p>
          <a:p>
            <a:pPr marL="457200" indent="-457200">
              <a:lnSpc>
                <a:spcPct val="90000"/>
              </a:lnSpc>
              <a:spcBef>
                <a:spcPts val="1000"/>
              </a:spcBef>
              <a:buFont typeface="Calibri,Sans-Serif"/>
              <a:buChar char="-"/>
            </a:pPr>
            <a:r>
              <a:rPr lang="en-GB" sz="2000"/>
              <a:t>Ways of working with the public health training coordination committee </a:t>
            </a:r>
            <a:endParaRPr lang="en-GB" sz="2000">
              <a:ea typeface="Tahoma"/>
              <a:cs typeface="Tahoma"/>
            </a:endParaRPr>
          </a:p>
        </p:txBody>
      </p:sp>
      <p:sp>
        <p:nvSpPr>
          <p:cNvPr id="6" name="Content Placeholder 2">
            <a:extLst>
              <a:ext uri="{FF2B5EF4-FFF2-40B4-BE49-F238E27FC236}">
                <a16:creationId xmlns:a16="http://schemas.microsoft.com/office/drawing/2014/main" id="{26D749A1-51BA-35D1-DB37-7FA997562388}"/>
              </a:ext>
            </a:extLst>
          </p:cNvPr>
          <p:cNvSpPr txBox="1">
            <a:spLocks noGrp="1" noRot="1" noMove="1" noResize="1" noEditPoints="1" noAdjustHandles="1" noChangeArrowheads="1" noChangeShapeType="1"/>
          </p:cNvSpPr>
          <p:nvPr/>
        </p:nvSpPr>
        <p:spPr>
          <a:xfrm>
            <a:off x="345003" y="3364899"/>
            <a:ext cx="3855915" cy="490880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rgbClr val="212121"/>
                </a:solidFill>
                <a:latin typeface="Segoe UI" panose="020B0502040204020203" pitchFamily="34" charset="0"/>
              </a:rPr>
              <a:t>5. According to Terms  of Reference roles of NFPTs and TSF differ. Should there </a:t>
            </a:r>
            <a:r>
              <a:rPr lang="en-GB" sz="1800" b="1">
                <a:solidFill>
                  <a:srgbClr val="212121"/>
                </a:solidFill>
                <a:latin typeface="Segoe UI" panose="020B0502040204020203" pitchFamily="34" charset="0"/>
              </a:rPr>
              <a:t>be joint NFPT and TSF meetings</a:t>
            </a:r>
            <a:r>
              <a:rPr lang="en-GB" sz="1800">
                <a:solidFill>
                  <a:srgbClr val="212121"/>
                </a:solidFill>
                <a:latin typeface="Segoe UI" panose="020B0502040204020203" pitchFamily="34" charset="0"/>
              </a:rPr>
              <a:t>?</a:t>
            </a:r>
          </a:p>
          <a:p>
            <a:endParaRPr lang="en-GB" sz="2000"/>
          </a:p>
        </p:txBody>
      </p:sp>
      <p:sp>
        <p:nvSpPr>
          <p:cNvPr id="8" name="Content Placeholder 2">
            <a:extLst>
              <a:ext uri="{FF2B5EF4-FFF2-40B4-BE49-F238E27FC236}">
                <a16:creationId xmlns:a16="http://schemas.microsoft.com/office/drawing/2014/main" id="{81146022-055C-E9A0-860D-66B645920DFC}"/>
              </a:ext>
            </a:extLst>
          </p:cNvPr>
          <p:cNvSpPr txBox="1">
            <a:spLocks noGrp="1" noRot="1" noMove="1" noResize="1" noEditPoints="1" noAdjustHandles="1" noChangeArrowheads="1" noChangeShapeType="1"/>
          </p:cNvSpPr>
          <p:nvPr/>
        </p:nvSpPr>
        <p:spPr>
          <a:xfrm>
            <a:off x="4283610" y="3358059"/>
            <a:ext cx="3855915" cy="490880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rgbClr val="212121"/>
                </a:solidFill>
                <a:latin typeface="Segoe UI" panose="020B0502040204020203" pitchFamily="34" charset="0"/>
              </a:rPr>
              <a:t>6. What should be the </a:t>
            </a:r>
            <a:r>
              <a:rPr lang="en-GB" sz="1800" b="1">
                <a:solidFill>
                  <a:srgbClr val="212121"/>
                </a:solidFill>
                <a:latin typeface="Segoe UI" panose="020B0502040204020203" pitchFamily="34" charset="0"/>
              </a:rPr>
              <a:t>format</a:t>
            </a:r>
            <a:r>
              <a:rPr lang="en-GB" sz="1800">
                <a:solidFill>
                  <a:srgbClr val="212121"/>
                </a:solidFill>
                <a:latin typeface="Segoe UI" panose="020B0502040204020203" pitchFamily="34" charset="0"/>
              </a:rPr>
              <a:t> of the National Focal Points for Public Health Training meetings (online/face to face/both)?</a:t>
            </a:r>
            <a:endParaRPr lang="en-GB" sz="1800"/>
          </a:p>
        </p:txBody>
      </p:sp>
      <p:sp>
        <p:nvSpPr>
          <p:cNvPr id="9" name="Content Placeholder 2">
            <a:extLst>
              <a:ext uri="{FF2B5EF4-FFF2-40B4-BE49-F238E27FC236}">
                <a16:creationId xmlns:a16="http://schemas.microsoft.com/office/drawing/2014/main" id="{64D2F588-1484-04D0-2DC7-855EACF6BB15}"/>
              </a:ext>
            </a:extLst>
          </p:cNvPr>
          <p:cNvSpPr txBox="1">
            <a:spLocks noGrp="1" noRot="1" noMove="1" noResize="1" noEditPoints="1" noAdjustHandles="1" noChangeArrowheads="1" noChangeShapeType="1"/>
          </p:cNvSpPr>
          <p:nvPr/>
        </p:nvSpPr>
        <p:spPr>
          <a:xfrm>
            <a:off x="8170352" y="3364899"/>
            <a:ext cx="3855915" cy="4908808"/>
          </a:xfrm>
          <a:prstGeom prst="rect">
            <a:avLst/>
          </a:prstGeom>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rgbClr val="212121"/>
                </a:solidFill>
                <a:latin typeface="Segoe UI" panose="020B0502040204020203" pitchFamily="34" charset="0"/>
              </a:rPr>
              <a:t>7. What should be the </a:t>
            </a:r>
            <a:r>
              <a:rPr lang="en-GB" sz="1800" b="1">
                <a:solidFill>
                  <a:srgbClr val="212121"/>
                </a:solidFill>
                <a:latin typeface="Segoe UI" panose="020B0502040204020203" pitchFamily="34" charset="0"/>
              </a:rPr>
              <a:t>frequency</a:t>
            </a:r>
            <a:r>
              <a:rPr lang="en-GB" sz="1800">
                <a:solidFill>
                  <a:srgbClr val="212121"/>
                </a:solidFill>
                <a:latin typeface="Segoe UI" panose="020B0502040204020203" pitchFamily="34" charset="0"/>
              </a:rPr>
              <a:t> of the meetings among National Focal Points for Public Health Training?</a:t>
            </a:r>
            <a:endParaRPr lang="en-GB" sz="2000"/>
          </a:p>
        </p:txBody>
      </p:sp>
      <p:pic>
        <p:nvPicPr>
          <p:cNvPr id="10" name="Picture 9">
            <a:extLst>
              <a:ext uri="{FF2B5EF4-FFF2-40B4-BE49-F238E27FC236}">
                <a16:creationId xmlns:a16="http://schemas.microsoft.com/office/drawing/2014/main" id="{3A0E10E1-40B2-4CBB-DE2B-BF5594190F40}"/>
              </a:ext>
            </a:extLst>
          </p:cNvPr>
          <p:cNvPicPr>
            <a:picLocks noGrp="1" noRot="1" noChangeAspect="1" noMove="1" noResize="1" noEditPoints="1" noAdjustHandles="1" noChangeArrowheads="1" noChangeShapeType="1" noCrop="1"/>
          </p:cNvPicPr>
          <p:nvPr/>
        </p:nvPicPr>
        <p:blipFill>
          <a:blip r:embed="rId2"/>
          <a:stretch>
            <a:fillRect/>
          </a:stretch>
        </p:blipFill>
        <p:spPr>
          <a:xfrm>
            <a:off x="4342290" y="4522184"/>
            <a:ext cx="3686689" cy="1686160"/>
          </a:xfrm>
          <a:prstGeom prst="rect">
            <a:avLst/>
          </a:prstGeom>
        </p:spPr>
      </p:pic>
      <p:pic>
        <p:nvPicPr>
          <p:cNvPr id="11" name="Picture 10">
            <a:extLst>
              <a:ext uri="{FF2B5EF4-FFF2-40B4-BE49-F238E27FC236}">
                <a16:creationId xmlns:a16="http://schemas.microsoft.com/office/drawing/2014/main" id="{4D546E9B-3992-0A3A-73CF-0095609A14F4}"/>
              </a:ext>
            </a:extLst>
          </p:cNvPr>
          <p:cNvPicPr>
            <a:picLocks noGrp="1" noRot="1" noChangeAspect="1" noMove="1" noResize="1" noEditPoints="1" noAdjustHandles="1" noChangeArrowheads="1" noChangeShapeType="1" noCrop="1"/>
          </p:cNvPicPr>
          <p:nvPr/>
        </p:nvPicPr>
        <p:blipFill>
          <a:blip r:embed="rId3"/>
          <a:stretch>
            <a:fillRect/>
          </a:stretch>
        </p:blipFill>
        <p:spPr>
          <a:xfrm>
            <a:off x="8563059" y="4445013"/>
            <a:ext cx="3249769" cy="1983315"/>
          </a:xfrm>
          <a:prstGeom prst="rect">
            <a:avLst/>
          </a:prstGeom>
        </p:spPr>
      </p:pic>
      <p:pic>
        <p:nvPicPr>
          <p:cNvPr id="19" name="Content Placeholder 18">
            <a:extLst>
              <a:ext uri="{FF2B5EF4-FFF2-40B4-BE49-F238E27FC236}">
                <a16:creationId xmlns:a16="http://schemas.microsoft.com/office/drawing/2014/main" id="{D9231A90-A018-13FF-F164-6E633AB8F017}"/>
              </a:ext>
            </a:extLst>
          </p:cNvPr>
          <p:cNvPicPr>
            <a:picLocks noGrp="1" noRot="1" noChangeAspect="1" noMove="1" noResize="1" noEditPoints="1" noAdjustHandles="1" noChangeArrowheads="1" noChangeShapeType="1" noCrop="1"/>
          </p:cNvPicPr>
          <p:nvPr>
            <p:ph idx="1"/>
          </p:nvPr>
        </p:nvPicPr>
        <p:blipFill>
          <a:blip r:embed="rId4"/>
          <a:stretch>
            <a:fillRect/>
          </a:stretch>
        </p:blipFill>
        <p:spPr>
          <a:xfrm>
            <a:off x="721931" y="4576580"/>
            <a:ext cx="2796785" cy="1607108"/>
          </a:xfrm>
          <a:prstGeom prst="rect">
            <a:avLst/>
          </a:prstGeom>
        </p:spPr>
      </p:pic>
    </p:spTree>
    <p:extLst>
      <p:ext uri="{BB962C8B-B14F-4D97-AF65-F5344CB8AC3E}">
        <p14:creationId xmlns:p14="http://schemas.microsoft.com/office/powerpoint/2010/main" val="3760344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2AD2C-9F7A-47D6-A0C3-43ABF6A386BD}"/>
              </a:ext>
            </a:extLst>
          </p:cNvPr>
          <p:cNvSpPr>
            <a:spLocks noGrp="1"/>
          </p:cNvSpPr>
          <p:nvPr>
            <p:ph idx="1"/>
          </p:nvPr>
        </p:nvSpPr>
        <p:spPr>
          <a:xfrm>
            <a:off x="219420" y="1474236"/>
            <a:ext cx="11352563" cy="4702726"/>
          </a:xfrm>
        </p:spPr>
        <p:txBody>
          <a:bodyPr>
            <a:normAutofit fontScale="92500" lnSpcReduction="20000"/>
          </a:bodyPr>
          <a:lstStyle/>
          <a:p>
            <a:pPr algn="ctr"/>
            <a:r>
              <a:rPr lang="en-GB" sz="6900" b="1" dirty="0"/>
              <a:t>Break </a:t>
            </a:r>
          </a:p>
          <a:p>
            <a:pPr algn="ctr"/>
            <a:r>
              <a:rPr lang="en-GB" sz="5100" b="1" dirty="0"/>
              <a:t>(15 minutes – back at 14:45)</a:t>
            </a:r>
          </a:p>
          <a:p>
            <a:pPr algn="ctr"/>
            <a:endParaRPr lang="en-GB" sz="5100" b="1" dirty="0"/>
          </a:p>
          <a:p>
            <a:pPr algn="ctr"/>
            <a:r>
              <a:rPr lang="en-GB" sz="3200" b="1" dirty="0"/>
              <a:t>Later: </a:t>
            </a:r>
          </a:p>
          <a:p>
            <a:pPr algn="ctr"/>
            <a:r>
              <a:rPr lang="en-GB" sz="3200" b="1" dirty="0"/>
              <a:t>Information items on Fellowship topics and Q&amp;A</a:t>
            </a:r>
          </a:p>
          <a:p>
            <a:pPr algn="ctr"/>
            <a:r>
              <a:rPr lang="en-GB" sz="3200" b="1" dirty="0"/>
              <a:t>AOB</a:t>
            </a:r>
          </a:p>
          <a:p>
            <a:pPr algn="just">
              <a:lnSpc>
                <a:spcPts val="1200"/>
              </a:lnSpc>
              <a:spcBef>
                <a:spcPts val="600"/>
              </a:spcBef>
              <a:spcAft>
                <a:spcPts val="70"/>
              </a:spcAft>
            </a:pPr>
            <a:endParaRPr lang="en-GB" sz="1800" dirty="0">
              <a:effectLst/>
              <a:latin typeface="Tahoma" panose="020B0604030504040204" pitchFamily="34" charset="0"/>
              <a:ea typeface="Batang" panose="02030600000101010101" pitchFamily="18" charset="-127"/>
              <a:cs typeface="Times New Roman" panose="02020603050405020304" pitchFamily="18" charset="0"/>
            </a:endParaRPr>
          </a:p>
          <a:p>
            <a:pPr algn="ctr"/>
            <a:r>
              <a:rPr lang="en-GB" sz="2400" b="1" dirty="0"/>
              <a:t> </a:t>
            </a:r>
          </a:p>
          <a:p>
            <a:pPr algn="ctr"/>
            <a:r>
              <a:rPr lang="en-GB" sz="2400" b="1" dirty="0"/>
              <a:t> </a:t>
            </a:r>
          </a:p>
          <a:p>
            <a:pPr algn="ctr"/>
            <a:r>
              <a:rPr lang="en-GB" sz="2400" b="1" dirty="0"/>
              <a:t> </a:t>
            </a:r>
          </a:p>
          <a:p>
            <a:endParaRPr lang="en-GB" dirty="0"/>
          </a:p>
          <a:p>
            <a:endParaRPr lang="en-GB" dirty="0"/>
          </a:p>
        </p:txBody>
      </p:sp>
      <p:sp>
        <p:nvSpPr>
          <p:cNvPr id="4" name="Footer Placeholder 3">
            <a:extLst>
              <a:ext uri="{FF2B5EF4-FFF2-40B4-BE49-F238E27FC236}">
                <a16:creationId xmlns:a16="http://schemas.microsoft.com/office/drawing/2014/main" id="{C2AE3D6E-940B-40F0-B80D-68386671104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6240EBA4-96D3-4266-9DCC-5C952EC4E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6">
            <a:extLst>
              <a:ext uri="{FF2B5EF4-FFF2-40B4-BE49-F238E27FC236}">
                <a16:creationId xmlns:a16="http://schemas.microsoft.com/office/drawing/2014/main" id="{470347BB-0967-46CA-B0B9-DABFF8307598}"/>
              </a:ext>
            </a:extLst>
          </p:cNvPr>
          <p:cNvSpPr>
            <a:spLocks noGrp="1"/>
          </p:cNvSpPr>
          <p:nvPr>
            <p:ph type="title"/>
          </p:nvPr>
        </p:nvSpPr>
        <p:spPr/>
        <p:txBody>
          <a:bodyPr/>
          <a:lstStyle/>
          <a:p>
            <a:endParaRPr lang="en-GB"/>
          </a:p>
        </p:txBody>
      </p:sp>
    </p:spTree>
    <p:custDataLst>
      <p:tags r:id="rId1"/>
    </p:custDataLst>
    <p:extLst>
      <p:ext uri="{BB962C8B-B14F-4D97-AF65-F5344CB8AC3E}">
        <p14:creationId xmlns:p14="http://schemas.microsoft.com/office/powerpoint/2010/main" val="253558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6447" y="4459008"/>
            <a:ext cx="11915553" cy="1794912"/>
          </a:xfrm>
        </p:spPr>
        <p:txBody>
          <a:bodyPr>
            <a:normAutofit fontScale="90000"/>
          </a:bodyPr>
          <a:lstStyle/>
          <a:p>
            <a:pPr algn="ctr"/>
            <a:r>
              <a:rPr lang="en-GB" sz="3100"/>
              <a:t>Information item on Fellowship topics and Q&amp;A</a:t>
            </a:r>
            <a:br>
              <a:rPr lang="de-DE" sz="3100"/>
            </a:br>
            <a:br>
              <a:rPr lang="de-DE" b="1">
                <a:effectLst/>
                <a:latin typeface="Tahoma" panose="020B0604030504040204" pitchFamily="34" charset="0"/>
                <a:ea typeface="Tahoma" panose="020B0604030504040204" pitchFamily="34" charset="0"/>
              </a:rPr>
            </a:br>
            <a:r>
              <a:rPr lang="de-DE" sz="3100"/>
              <a:t>Adam Roth</a:t>
            </a:r>
            <a:br>
              <a:rPr lang="en-GB"/>
            </a:br>
            <a:endParaRPr lang="en-GB" sz="2800" i="1"/>
          </a:p>
        </p:txBody>
      </p:sp>
      <p:sp>
        <p:nvSpPr>
          <p:cNvPr id="5" name="Text Box 4"/>
          <p:cNvSpPr txBox="1">
            <a:spLocks noChangeArrowheads="1"/>
          </p:cNvSpPr>
          <p:nvPr/>
        </p:nvSpPr>
        <p:spPr bwMode="auto">
          <a:xfrm>
            <a:off x="648000" y="5764927"/>
            <a:ext cx="10869432" cy="823161"/>
          </a:xfrm>
          <a:prstGeom prst="rect">
            <a:avLst/>
          </a:prstGeom>
          <a:noFill/>
          <a:ln w="38100">
            <a:noFill/>
            <a:miter lim="800000"/>
            <a:headEnd/>
            <a:tailEnd/>
          </a:ln>
          <a:effectLst/>
        </p:spPr>
        <p:txBody>
          <a:bodyPr lIns="0" tIns="0" rIns="0" bIns="0" anchor="b"/>
          <a:lstStyle/>
          <a:p>
            <a:pPr marL="0" marR="0" lvl="0" indent="0" algn="l" defTabSz="914400" rtl="0" eaLnBrk="0" fontAlgn="base" latinLnBrk="0" hangingPunct="0">
              <a:lnSpc>
                <a:spcPct val="90000"/>
              </a:lnSpc>
              <a:spcBef>
                <a:spcPct val="0"/>
              </a:spcBef>
              <a:spcAft>
                <a:spcPct val="30000"/>
              </a:spcAft>
              <a:buClrTx/>
              <a:buSzTx/>
              <a:buFontTx/>
              <a:buNone/>
              <a:tabLst/>
              <a:defRPr/>
            </a:pPr>
            <a:br>
              <a:rPr kumimoji="0" lang="en-GB" sz="2400" b="0" i="0" u="none" strike="noStrike" kern="1200" cap="none" spc="0" normalizeH="0" baseline="0" noProof="0">
                <a:ln>
                  <a:noFill/>
                </a:ln>
                <a:solidFill>
                  <a:prstClr val="white"/>
                </a:solidFill>
                <a:effectLst/>
                <a:uLnTx/>
                <a:uFillTx/>
                <a:latin typeface="Tahoma"/>
                <a:ea typeface="+mn-ea"/>
                <a:cs typeface="+mn-cs"/>
              </a:rPr>
            </a:br>
            <a:endParaRPr kumimoji="0" lang="en-GB" sz="1100" b="0" i="0" u="none" strike="noStrike" kern="1200" cap="none" spc="0" normalizeH="0" baseline="0" noProof="0">
              <a:ln>
                <a:noFill/>
              </a:ln>
              <a:solidFill>
                <a:prstClr val="white"/>
              </a:solidFill>
              <a:effectLst/>
              <a:uLnTx/>
              <a:uFillTx/>
              <a:latin typeface="Tahoma" pitchFamily="34" charset="0"/>
              <a:ea typeface="+mn-ea"/>
              <a:cs typeface="+mn-cs"/>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1021481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p:txBody>
          <a:bodyPr>
            <a:normAutofit/>
          </a:bodyPr>
          <a:lstStyle/>
          <a:p>
            <a:endParaRPr lang="en-US"/>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431999" y="1378987"/>
            <a:ext cx="11352563" cy="4797976"/>
          </a:xfrm>
        </p:spPr>
        <p:txBody>
          <a:bodyPr vert="horz" lIns="91440" tIns="45720" rIns="91440" bIns="45720" rtlCol="0" anchor="t">
            <a:normAutofit/>
          </a:bodyPr>
          <a:lstStyle/>
          <a:p>
            <a:pPr marL="285750" lvl="0" indent="-285750" algn="l">
              <a:lnSpc>
                <a:spcPct val="114000"/>
              </a:lnSpc>
              <a:spcBef>
                <a:spcPts val="600"/>
              </a:spcBef>
              <a:spcAft>
                <a:spcPts val="995"/>
              </a:spcAft>
              <a:buFont typeface="Arial" panose="020B0604020202020204" pitchFamily="34" charset="0"/>
              <a:buChar char="•"/>
            </a:pPr>
            <a:r>
              <a:rPr lang="en-GB" sz="3200">
                <a:effectLst/>
                <a:latin typeface="Tahoma" panose="020B0604030504040204" pitchFamily="34" charset="0"/>
                <a:ea typeface="Batang" panose="02030600000101010101" pitchFamily="18" charset="-127"/>
                <a:cs typeface="Times New Roman" panose="02020603050405020304" pitchFamily="18" charset="0"/>
              </a:rPr>
              <a:t>How Fellowship will be included in EU Health Task Force (when/voluntary or obligatory participation/administrative processes)</a:t>
            </a:r>
          </a:p>
          <a:p>
            <a:pPr marL="285750" indent="-285750">
              <a:buFont typeface="Arial" panose="020B0604020202020204" pitchFamily="34" charset="0"/>
              <a:buChar char="•"/>
            </a:pPr>
            <a:r>
              <a:rPr lang="en-GB" sz="3200">
                <a:effectLst/>
                <a:latin typeface="Tahoma" panose="020B0604030504040204" pitchFamily="34" charset="0"/>
                <a:ea typeface="Batang" panose="02030600000101010101" pitchFamily="18" charset="-127"/>
                <a:cs typeface="Times New Roman" panose="02020603050405020304" pitchFamily="18" charset="0"/>
              </a:rPr>
              <a:t>Selection of </a:t>
            </a:r>
            <a:r>
              <a:rPr lang="en-GB" sz="3200" err="1">
                <a:effectLst/>
                <a:latin typeface="Tahoma" panose="020B0604030504040204" pitchFamily="34" charset="0"/>
                <a:ea typeface="Batang" panose="02030600000101010101" pitchFamily="18" charset="-127"/>
                <a:cs typeface="Times New Roman" panose="02020603050405020304" pitchFamily="18" charset="0"/>
              </a:rPr>
              <a:t>C2024</a:t>
            </a:r>
            <a:r>
              <a:rPr lang="en-GB" sz="3200">
                <a:effectLst/>
                <a:latin typeface="Tahoma" panose="020B0604030504040204" pitchFamily="34" charset="0"/>
                <a:ea typeface="Batang" panose="02030600000101010101" pitchFamily="18" charset="-127"/>
                <a:cs typeface="Times New Roman" panose="02020603050405020304" pitchFamily="18" charset="0"/>
              </a:rPr>
              <a:t> and requirements for MS Track</a:t>
            </a:r>
            <a:endParaRPr lang="en-GB" sz="4400" b="1">
              <a:effectLst/>
              <a:latin typeface="Tahoma" panose="020B0604030504040204" pitchFamily="34" charset="0"/>
              <a:ea typeface="Tahoma" panose="020B0604030504040204" pitchFamily="34" charset="0"/>
            </a:endParaRP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996307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8D736D3-1AD7-847E-285B-9837B71CAB6E}"/>
              </a:ext>
            </a:extLst>
          </p:cNvPr>
          <p:cNvSpPr txBox="1"/>
          <p:nvPr/>
        </p:nvSpPr>
        <p:spPr>
          <a:xfrm>
            <a:off x="1287780" y="1567389"/>
            <a:ext cx="9616439" cy="1015663"/>
          </a:xfrm>
          <a:prstGeom prst="rect">
            <a:avLst/>
          </a:prstGeom>
          <a:noFill/>
        </p:spPr>
        <p:txBody>
          <a:bodyPr wrap="square" rtlCol="0">
            <a:spAutoFit/>
          </a:bodyPr>
          <a:lstStyle/>
          <a:p>
            <a:pPr algn="ctr"/>
            <a:r>
              <a:rPr lang="en-GB" sz="6000">
                <a:solidFill>
                  <a:srgbClr val="004559"/>
                </a:solidFill>
              </a:rPr>
              <a:t>EU HEALTH </a:t>
            </a:r>
            <a:r>
              <a:rPr lang="en-GB" sz="6000" b="1">
                <a:solidFill>
                  <a:srgbClr val="004559"/>
                </a:solidFill>
              </a:rPr>
              <a:t>TASK FORCE</a:t>
            </a:r>
          </a:p>
        </p:txBody>
      </p:sp>
      <p:sp>
        <p:nvSpPr>
          <p:cNvPr id="4" name="Footer Placeholder 3">
            <a:extLst>
              <a:ext uri="{FF2B5EF4-FFF2-40B4-BE49-F238E27FC236}">
                <a16:creationId xmlns:a16="http://schemas.microsoft.com/office/drawing/2014/main" id="{385B4B7C-5F6C-C222-A414-03B8AD0AFD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C11D14-2DC9-06F1-AA71-1B4B8C445F2E}"/>
              </a:ext>
            </a:extLst>
          </p:cNvPr>
          <p:cNvSpPr>
            <a:spLocks noGrp="1"/>
          </p:cNvSpPr>
          <p:nvPr>
            <p:ph type="sldNum" sz="quarter" idx="12"/>
          </p:nvPr>
        </p:nvSpPr>
        <p:spPr/>
        <p:txBody>
          <a:bodyPr/>
          <a:lstStyle/>
          <a:p>
            <a:fld id="{F9E29A8E-A0F1-419A-8E8B-A78BF9C70DE8}" type="slidenum">
              <a:rPr lang="en-GB" smtClean="0"/>
              <a:pPr/>
              <a:t>36</a:t>
            </a:fld>
            <a:endParaRPr lang="en-GB"/>
          </a:p>
        </p:txBody>
      </p:sp>
      <p:sp>
        <p:nvSpPr>
          <p:cNvPr id="6" name="Rectangle 5">
            <a:extLst>
              <a:ext uri="{FF2B5EF4-FFF2-40B4-BE49-F238E27FC236}">
                <a16:creationId xmlns:a16="http://schemas.microsoft.com/office/drawing/2014/main" id="{155C1EE7-D3DB-9734-6F70-F09D447D95C7}"/>
              </a:ext>
            </a:extLst>
          </p:cNvPr>
          <p:cNvSpPr/>
          <p:nvPr/>
        </p:nvSpPr>
        <p:spPr>
          <a:xfrm>
            <a:off x="0" y="3429000"/>
            <a:ext cx="12192000" cy="34345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316BCDF-7517-E948-5CB3-C09E35A36548}"/>
              </a:ext>
            </a:extLst>
          </p:cNvPr>
          <p:cNvSpPr/>
          <p:nvPr/>
        </p:nvSpPr>
        <p:spPr>
          <a:xfrm>
            <a:off x="1287780" y="1534678"/>
            <a:ext cx="9616439" cy="1139942"/>
          </a:xfrm>
          <a:prstGeom prst="rect">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4">
            <a:extLst>
              <a:ext uri="{FF2B5EF4-FFF2-40B4-BE49-F238E27FC236}">
                <a16:creationId xmlns:a16="http://schemas.microsoft.com/office/drawing/2014/main" id="{8961120F-B970-079E-A9BE-72739F1591AC}"/>
              </a:ext>
            </a:extLst>
          </p:cNvPr>
          <p:cNvSpPr txBox="1">
            <a:spLocks noChangeArrowheads="1"/>
          </p:cNvSpPr>
          <p:nvPr/>
        </p:nvSpPr>
        <p:spPr bwMode="auto">
          <a:xfrm>
            <a:off x="648000" y="5904319"/>
            <a:ext cx="10869432" cy="710686"/>
          </a:xfrm>
          <a:prstGeom prst="rect">
            <a:avLst/>
          </a:prstGeom>
          <a:noFill/>
          <a:ln w="38100">
            <a:noFill/>
            <a:miter lim="800000"/>
            <a:headEnd/>
            <a:tailEnd/>
          </a:ln>
          <a:effectLst/>
        </p:spPr>
        <p:txBody>
          <a:bodyPr lIns="0" tIns="0" rIns="0" bIns="0" anchor="b"/>
          <a:lstStyle/>
          <a:p>
            <a:pPr eaLnBrk="0" fontAlgn="base" hangingPunct="0">
              <a:lnSpc>
                <a:spcPct val="90000"/>
              </a:lnSpc>
              <a:spcBef>
                <a:spcPct val="0"/>
              </a:spcBef>
              <a:spcAft>
                <a:spcPct val="30000"/>
              </a:spcAft>
            </a:pPr>
            <a:br>
              <a:rPr lang="en-GB" sz="2000">
                <a:latin typeface="Tahoma" pitchFamily="34" charset="0"/>
              </a:rPr>
            </a:br>
            <a:r>
              <a:rPr lang="en-GB" sz="2000">
                <a:solidFill>
                  <a:prstClr val="white"/>
                </a:solidFill>
                <a:latin typeface="Tahoma"/>
                <a:ea typeface="Tahoma"/>
                <a:cs typeface="Tahoma"/>
              </a:rPr>
              <a:t>Emma </a:t>
            </a:r>
            <a:r>
              <a:rPr lang="en-GB" sz="2000" err="1">
                <a:solidFill>
                  <a:prstClr val="white"/>
                </a:solidFill>
                <a:latin typeface="Tahoma"/>
                <a:ea typeface="Tahoma"/>
                <a:cs typeface="Tahoma"/>
              </a:rPr>
              <a:t>Löf</a:t>
            </a:r>
            <a:r>
              <a:rPr lang="en-GB" sz="2000">
                <a:solidFill>
                  <a:prstClr val="white"/>
                </a:solidFill>
                <a:latin typeface="Tahoma"/>
                <a:ea typeface="Tahoma"/>
                <a:cs typeface="Tahoma"/>
              </a:rPr>
              <a:t>, on behalf of the ECDC Coordination Team of the EU Health Task Force</a:t>
            </a:r>
          </a:p>
          <a:p>
            <a:pPr eaLnBrk="0" fontAlgn="base" hangingPunct="0">
              <a:lnSpc>
                <a:spcPct val="90000"/>
              </a:lnSpc>
              <a:spcBef>
                <a:spcPct val="0"/>
              </a:spcBef>
              <a:spcAft>
                <a:spcPct val="30000"/>
              </a:spcAft>
            </a:pPr>
            <a:r>
              <a:rPr lang="en-GB" sz="2000">
                <a:solidFill>
                  <a:prstClr val="white"/>
                </a:solidFill>
                <a:latin typeface="Tahoma" pitchFamily="34" charset="0"/>
              </a:rPr>
              <a:t>05/03/2024</a:t>
            </a:r>
          </a:p>
        </p:txBody>
      </p:sp>
      <p:sp>
        <p:nvSpPr>
          <p:cNvPr id="14" name="Title 5">
            <a:extLst>
              <a:ext uri="{FF2B5EF4-FFF2-40B4-BE49-F238E27FC236}">
                <a16:creationId xmlns:a16="http://schemas.microsoft.com/office/drawing/2014/main" id="{76B4D11B-B943-CEC0-C54C-3BDF1895C009}"/>
              </a:ext>
            </a:extLst>
          </p:cNvPr>
          <p:cNvSpPr txBox="1">
            <a:spLocks/>
          </p:cNvSpPr>
          <p:nvPr/>
        </p:nvSpPr>
        <p:spPr>
          <a:xfrm>
            <a:off x="648000" y="3897867"/>
            <a:ext cx="10800000" cy="1794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sz="3200">
                <a:solidFill>
                  <a:schemeClr val="bg1"/>
                </a:solidFill>
                <a:latin typeface="Tahoma"/>
                <a:ea typeface="Tahoma"/>
                <a:cs typeface="Tahoma"/>
              </a:rPr>
              <a:t>Supporting emergency preparedness and response </a:t>
            </a:r>
            <a:br>
              <a:rPr lang="en-GB" sz="3200">
                <a:solidFill>
                  <a:schemeClr val="bg1"/>
                </a:solidFill>
                <a:latin typeface="Tahoma"/>
                <a:ea typeface="Tahoma"/>
                <a:cs typeface="Tahoma"/>
              </a:rPr>
            </a:br>
            <a:r>
              <a:rPr lang="en-GB" sz="3200">
                <a:solidFill>
                  <a:schemeClr val="bg1"/>
                </a:solidFill>
                <a:latin typeface="Tahoma"/>
                <a:ea typeface="Tahoma"/>
                <a:cs typeface="Tahoma"/>
              </a:rPr>
              <a:t>in the European Union and globally</a:t>
            </a:r>
          </a:p>
        </p:txBody>
      </p:sp>
    </p:spTree>
    <p:extLst>
      <p:ext uri="{BB962C8B-B14F-4D97-AF65-F5344CB8AC3E}">
        <p14:creationId xmlns:p14="http://schemas.microsoft.com/office/powerpoint/2010/main" val="190197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283B-3F39-4207-A70A-4FC5EB4F8D08}"/>
              </a:ext>
            </a:extLst>
          </p:cNvPr>
          <p:cNvSpPr>
            <a:spLocks noGrp="1"/>
          </p:cNvSpPr>
          <p:nvPr>
            <p:ph type="title"/>
          </p:nvPr>
        </p:nvSpPr>
        <p:spPr>
          <a:xfrm>
            <a:off x="621129" y="432502"/>
            <a:ext cx="10354188" cy="951722"/>
          </a:xfrm>
        </p:spPr>
        <p:txBody>
          <a:bodyPr>
            <a:noAutofit/>
          </a:bodyPr>
          <a:lstStyle/>
          <a:p>
            <a:r>
              <a:rPr lang="en-GB">
                <a:solidFill>
                  <a:schemeClr val="accent1"/>
                </a:solidFill>
              </a:rPr>
              <a:t>New ECDC mandate – establishment of the </a:t>
            </a:r>
            <a:br>
              <a:rPr lang="en-GB">
                <a:solidFill>
                  <a:schemeClr val="accent1"/>
                </a:solidFill>
              </a:rPr>
            </a:br>
            <a:r>
              <a:rPr lang="en-GB">
                <a:solidFill>
                  <a:schemeClr val="accent1"/>
                </a:solidFill>
              </a:rPr>
              <a:t>European Union Health Task Force (EUHTF)</a:t>
            </a:r>
          </a:p>
        </p:txBody>
      </p:sp>
      <p:sp>
        <p:nvSpPr>
          <p:cNvPr id="13" name="Content Placeholder 2">
            <a:extLst>
              <a:ext uri="{FF2B5EF4-FFF2-40B4-BE49-F238E27FC236}">
                <a16:creationId xmlns:a16="http://schemas.microsoft.com/office/drawing/2014/main" id="{C8A10343-DF86-4E46-AFCB-84657DFCED82}"/>
              </a:ext>
            </a:extLst>
          </p:cNvPr>
          <p:cNvSpPr>
            <a:spLocks noGrp="1"/>
          </p:cNvSpPr>
          <p:nvPr>
            <p:ph idx="1"/>
          </p:nvPr>
        </p:nvSpPr>
        <p:spPr>
          <a:xfrm>
            <a:off x="471340" y="1781281"/>
            <a:ext cx="11052065" cy="4393377"/>
          </a:xfrm>
        </p:spPr>
        <p:txBody>
          <a:bodyPr>
            <a:normAutofit/>
          </a:bodyPr>
          <a:lstStyle/>
          <a:p>
            <a:pPr marL="342900" lvl="1" indent="-342900">
              <a:lnSpc>
                <a:spcPct val="100000"/>
              </a:lnSpc>
              <a:spcBef>
                <a:spcPts val="1200"/>
              </a:spcBef>
            </a:pPr>
            <a:r>
              <a:rPr lang="en-GB" sz="2200" b="1"/>
              <a:t>Background</a:t>
            </a:r>
            <a:r>
              <a:rPr lang="en-GB" sz="2200"/>
              <a:t>: shortcomings in EU mechanisms for managing threats, lack of readily available human resources for timely deployment </a:t>
            </a:r>
            <a:br>
              <a:rPr lang="en-GB" sz="2200"/>
            </a:br>
            <a:r>
              <a:rPr lang="en-GB" sz="2200"/>
              <a:t>-&gt; need for a stronger EU deployable work force</a:t>
            </a:r>
          </a:p>
          <a:p>
            <a:pPr marL="342900" lvl="1" indent="-342900">
              <a:lnSpc>
                <a:spcPct val="100000"/>
              </a:lnSpc>
              <a:spcBef>
                <a:spcPts val="1200"/>
              </a:spcBef>
            </a:pPr>
            <a:r>
              <a:rPr lang="en-GB" sz="2200" b="1"/>
              <a:t>ECDC new mandate </a:t>
            </a:r>
            <a:r>
              <a:rPr lang="en-GB" sz="2200"/>
              <a:t>establishes the EU Health Task Force to provide effective</a:t>
            </a:r>
            <a:r>
              <a:rPr lang="en-GB" sz="2200" b="1"/>
              <a:t> </a:t>
            </a:r>
            <a:r>
              <a:rPr lang="en-GB" sz="2200" b="1" u="sng"/>
              <a:t>operational response </a:t>
            </a:r>
            <a:r>
              <a:rPr lang="en-GB" sz="2200" b="1"/>
              <a:t>and </a:t>
            </a:r>
            <a:r>
              <a:rPr lang="en-GB" sz="2200" b="1" u="sng"/>
              <a:t>crisis preparedness</a:t>
            </a:r>
            <a:r>
              <a:rPr lang="en-GB" sz="2200" b="1"/>
              <a:t> support </a:t>
            </a:r>
            <a:r>
              <a:rPr lang="en-GB" sz="2200"/>
              <a:t>to EU/EEA Member States (MS) and wider global health security</a:t>
            </a:r>
          </a:p>
          <a:p>
            <a:pPr marL="342900" lvl="1" indent="-342900">
              <a:lnSpc>
                <a:spcPct val="100000"/>
              </a:lnSpc>
              <a:spcBef>
                <a:spcPts val="1200"/>
              </a:spcBef>
            </a:pPr>
            <a:r>
              <a:rPr lang="en-GB" sz="2200"/>
              <a:t>ECDC creation and coordination of the EUHTF with support and collaboration of the European Commission, EU/EEA MSs and EU partners:</a:t>
            </a:r>
          </a:p>
          <a:p>
            <a:pPr marL="800100" lvl="2" indent="-342900">
              <a:lnSpc>
                <a:spcPct val="100000"/>
              </a:lnSpc>
              <a:spcBef>
                <a:spcPts val="1200"/>
              </a:spcBef>
            </a:pPr>
            <a:r>
              <a:rPr lang="en-GB" sz="2200"/>
              <a:t>Flexible body, mobilised in different situations and under different mechanisms</a:t>
            </a:r>
          </a:p>
          <a:p>
            <a:pPr marL="800100" lvl="2" indent="-342900">
              <a:lnSpc>
                <a:spcPct val="100000"/>
              </a:lnSpc>
              <a:spcBef>
                <a:spcPts val="1200"/>
              </a:spcBef>
            </a:pPr>
            <a:r>
              <a:rPr lang="en-GB" sz="2200"/>
              <a:t>Remote support as well as rapid in-country field deployment </a:t>
            </a:r>
          </a:p>
          <a:p>
            <a:pPr marL="1028700" lvl="1" indent="-342900">
              <a:lnSpc>
                <a:spcPct val="100000"/>
              </a:lnSpc>
            </a:pPr>
            <a:endParaRPr lang="en-GB" sz="2200" u="sng"/>
          </a:p>
          <a:p>
            <a:pPr marL="342900" indent="-342900">
              <a:lnSpc>
                <a:spcPct val="100000"/>
              </a:lnSpc>
              <a:buFont typeface="Arial" panose="020B0604020202020204" pitchFamily="34" charset="0"/>
              <a:buChar char="•"/>
            </a:pPr>
            <a:endParaRPr lang="en-GB" sz="2200"/>
          </a:p>
          <a:p>
            <a:endParaRPr lang="en-GB"/>
          </a:p>
          <a:p>
            <a:endParaRPr lang="en-GB"/>
          </a:p>
        </p:txBody>
      </p:sp>
    </p:spTree>
    <p:extLst>
      <p:ext uri="{BB962C8B-B14F-4D97-AF65-F5344CB8AC3E}">
        <p14:creationId xmlns:p14="http://schemas.microsoft.com/office/powerpoint/2010/main" val="103776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F9F6-618A-60B8-93A1-E50C64D8D882}"/>
              </a:ext>
            </a:extLst>
          </p:cNvPr>
          <p:cNvSpPr>
            <a:spLocks noGrp="1"/>
          </p:cNvSpPr>
          <p:nvPr>
            <p:ph type="title"/>
          </p:nvPr>
        </p:nvSpPr>
        <p:spPr>
          <a:xfrm>
            <a:off x="838200" y="-26526"/>
            <a:ext cx="10515600" cy="1325563"/>
          </a:xfrm>
        </p:spPr>
        <p:txBody>
          <a:bodyPr>
            <a:normAutofit/>
          </a:bodyPr>
          <a:lstStyle/>
          <a:p>
            <a:pPr algn="ctr"/>
            <a:r>
              <a:rPr lang="en-GB" sz="3000">
                <a:solidFill>
                  <a:schemeClr val="tx2"/>
                </a:solidFill>
              </a:rPr>
              <a:t>Composition of the EUHTF</a:t>
            </a:r>
          </a:p>
        </p:txBody>
      </p:sp>
      <p:graphicFrame>
        <p:nvGraphicFramePr>
          <p:cNvPr id="4" name="Table 8">
            <a:extLst>
              <a:ext uri="{FF2B5EF4-FFF2-40B4-BE49-F238E27FC236}">
                <a16:creationId xmlns:a16="http://schemas.microsoft.com/office/drawing/2014/main" id="{A685AB85-6607-0F66-952C-CE34A591FEAD}"/>
              </a:ext>
            </a:extLst>
          </p:cNvPr>
          <p:cNvGraphicFramePr>
            <a:graphicFrameLocks noGrp="1"/>
          </p:cNvGraphicFramePr>
          <p:nvPr/>
        </p:nvGraphicFramePr>
        <p:xfrm>
          <a:off x="6390967" y="1296797"/>
          <a:ext cx="5220461" cy="2471698"/>
        </p:xfrm>
        <a:graphic>
          <a:graphicData uri="http://schemas.openxmlformats.org/drawingml/2006/table">
            <a:tbl>
              <a:tblPr firstRow="1" bandRow="1">
                <a:tableStyleId>{68D230F3-CF80-4859-8CE7-A43EE81993B5}</a:tableStyleId>
              </a:tblPr>
              <a:tblGrid>
                <a:gridCol w="5220461">
                  <a:extLst>
                    <a:ext uri="{9D8B030D-6E8A-4147-A177-3AD203B41FA5}">
                      <a16:colId xmlns:a16="http://schemas.microsoft.com/office/drawing/2014/main" val="3994074330"/>
                    </a:ext>
                  </a:extLst>
                </a:gridCol>
              </a:tblGrid>
              <a:tr h="675416">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400" b="1" kern="1200">
                          <a:solidFill>
                            <a:schemeClr val="bg1"/>
                          </a:solidFill>
                          <a:latin typeface="Tahoma" panose="020B0604030504040204" pitchFamily="34" charset="0"/>
                          <a:ea typeface="Tahoma" panose="020B0604030504040204" pitchFamily="34" charset="0"/>
                          <a:cs typeface="Tahoma" panose="020B0604030504040204" pitchFamily="34" charset="0"/>
                        </a:rPr>
                        <a:t>Enhanced Emergency Capacity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66540933"/>
                  </a:ext>
                </a:extLst>
              </a:tr>
              <a:tr h="1796282">
                <a:tc>
                  <a:txBody>
                    <a:bodyPr/>
                    <a:lstStyle/>
                    <a:p>
                      <a:pPr marL="0" lvl="0" indent="0" algn="l" defTabSz="914400" rtl="0" eaLnBrk="1" latinLnBrk="0" hangingPunct="1">
                        <a:lnSpc>
                          <a:spcPct val="100000"/>
                        </a:lnSpc>
                        <a:spcBef>
                          <a:spcPts val="0"/>
                        </a:spcBef>
                        <a:spcAft>
                          <a:spcPts val="300"/>
                        </a:spcAft>
                        <a:buFont typeface="Symbol" panose="05050102010706020507" pitchFamily="18" charset="2"/>
                        <a:buNone/>
                      </a:pPr>
                      <a:r>
                        <a:rPr lang="en-GB" sz="1800" kern="1200">
                          <a:solidFill>
                            <a:schemeClr val="tx1"/>
                          </a:solidFill>
                          <a:effectLst/>
                          <a:latin typeface="Tahoma"/>
                          <a:ea typeface="Tahoma"/>
                          <a:cs typeface="Tahoma"/>
                        </a:rPr>
                        <a:t>EUHTF pools including experts from:</a:t>
                      </a:r>
                      <a:br>
                        <a:rPr lang="en-GB" sz="1800" kern="1200">
                          <a:solidFill>
                            <a:schemeClr val="tx1"/>
                          </a:solidFill>
                          <a:effectLst/>
                          <a:latin typeface="Tahoma"/>
                          <a:ea typeface="Tahoma"/>
                          <a:cs typeface="Tahoma"/>
                        </a:rPr>
                      </a:br>
                      <a:endParaRPr lang="en-GB" sz="1800" kern="1200">
                        <a:solidFill>
                          <a:schemeClr val="tx1"/>
                        </a:solidFill>
                        <a:effectLst/>
                        <a:latin typeface="Tahoma"/>
                        <a:ea typeface="Tahoma"/>
                        <a:cs typeface="Tahoma"/>
                      </a:endParaRPr>
                    </a:p>
                    <a:p>
                      <a:pPr marL="171450" marR="0" lvl="0" indent="-171450" algn="l" defTabSz="914400" rtl="0" eaLnBrk="1" fontAlgn="auto" latinLnBrk="0" hangingPunct="1">
                        <a:lnSpc>
                          <a:spcPct val="100000"/>
                        </a:lnSpc>
                        <a:spcBef>
                          <a:spcPts val="0"/>
                        </a:spcBef>
                        <a:spcAft>
                          <a:spcPts val="300"/>
                        </a:spcAft>
                        <a:buClrTx/>
                        <a:buSzTx/>
                        <a:buFont typeface="Arial" panose="05050102010706020507" pitchFamily="18" charset="2"/>
                        <a:buChar char="•"/>
                        <a:tabLst/>
                        <a:defRPr/>
                      </a:pPr>
                      <a:r>
                        <a:rPr lang="en-GB" sz="1800" kern="1200">
                          <a:solidFill>
                            <a:schemeClr val="tx1"/>
                          </a:solidFill>
                          <a:effectLst/>
                          <a:latin typeface="Tahoma"/>
                          <a:ea typeface="Tahoma"/>
                          <a:cs typeface="Tahoma"/>
                        </a:rPr>
                        <a:t>ECDC staff</a:t>
                      </a:r>
                    </a:p>
                    <a:p>
                      <a:pPr marL="171450" marR="0" lvl="0" indent="-171450" algn="l" defTabSz="914400" rtl="0" eaLnBrk="1" fontAlgn="auto" latinLnBrk="0" hangingPunct="1">
                        <a:lnSpc>
                          <a:spcPct val="100000"/>
                        </a:lnSpc>
                        <a:spcBef>
                          <a:spcPts val="0"/>
                        </a:spcBef>
                        <a:spcAft>
                          <a:spcPts val="300"/>
                        </a:spcAft>
                        <a:buClrTx/>
                        <a:buSzTx/>
                        <a:buFont typeface="Arial" panose="05050102010706020507" pitchFamily="18" charset="2"/>
                        <a:buChar char="•"/>
                        <a:tabLst/>
                        <a:defRPr/>
                      </a:pPr>
                      <a:r>
                        <a:rPr lang="en-GB" sz="1800" kern="1200">
                          <a:solidFill>
                            <a:schemeClr val="tx1"/>
                          </a:solidFill>
                          <a:effectLst/>
                          <a:latin typeface="+mn-lt"/>
                          <a:ea typeface="Tahoma"/>
                          <a:cs typeface="Tahoma"/>
                        </a:rPr>
                        <a:t>ECDC Fellows (e.g. EPIET, EUPHEM)</a:t>
                      </a:r>
                    </a:p>
                    <a:p>
                      <a:pPr marL="171450" marR="0" lvl="0" indent="-171450" algn="l" defTabSz="914400" rtl="0" eaLnBrk="1" fontAlgn="auto" latinLnBrk="0" hangingPunct="1">
                        <a:lnSpc>
                          <a:spcPct val="100000"/>
                        </a:lnSpc>
                        <a:spcBef>
                          <a:spcPts val="0"/>
                        </a:spcBef>
                        <a:spcAft>
                          <a:spcPts val="300"/>
                        </a:spcAft>
                        <a:buClrTx/>
                        <a:buSzTx/>
                        <a:buFont typeface="Arial" panose="05050102010706020507" pitchFamily="18" charset="2"/>
                        <a:buChar char="•"/>
                        <a:tabLst/>
                        <a:defRPr/>
                      </a:pPr>
                      <a:r>
                        <a:rPr lang="en-GB" sz="1800" b="0" u="none" kern="1200">
                          <a:solidFill>
                            <a:schemeClr val="tx1"/>
                          </a:solidFill>
                          <a:effectLst/>
                          <a:latin typeface="Tahoma"/>
                          <a:ea typeface="Tahoma"/>
                          <a:cs typeface="Tahoma"/>
                        </a:rPr>
                        <a:t>EU/EEA Member State experts</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7168162"/>
                  </a:ext>
                </a:extLst>
              </a:tr>
            </a:tbl>
          </a:graphicData>
        </a:graphic>
      </p:graphicFrame>
      <p:graphicFrame>
        <p:nvGraphicFramePr>
          <p:cNvPr id="5" name="Table 4">
            <a:extLst>
              <a:ext uri="{FF2B5EF4-FFF2-40B4-BE49-F238E27FC236}">
                <a16:creationId xmlns:a16="http://schemas.microsoft.com/office/drawing/2014/main" id="{71E5C008-4054-E1A2-707D-714DB50DBD29}"/>
              </a:ext>
            </a:extLst>
          </p:cNvPr>
          <p:cNvGraphicFramePr>
            <a:graphicFrameLocks noGrp="1"/>
          </p:cNvGraphicFramePr>
          <p:nvPr/>
        </p:nvGraphicFramePr>
        <p:xfrm>
          <a:off x="513456" y="1296797"/>
          <a:ext cx="5172382" cy="2527076"/>
        </p:xfrm>
        <a:graphic>
          <a:graphicData uri="http://schemas.openxmlformats.org/drawingml/2006/table">
            <a:tbl>
              <a:tblPr firstRow="1" bandRow="1">
                <a:tableStyleId>{68D230F3-CF80-4859-8CE7-A43EE81993B5}</a:tableStyleId>
              </a:tblPr>
              <a:tblGrid>
                <a:gridCol w="5172382">
                  <a:extLst>
                    <a:ext uri="{9D8B030D-6E8A-4147-A177-3AD203B41FA5}">
                      <a16:colId xmlns:a16="http://schemas.microsoft.com/office/drawing/2014/main" val="2953894514"/>
                    </a:ext>
                  </a:extLst>
                </a:gridCol>
              </a:tblGrid>
              <a:tr h="680512">
                <a:tc>
                  <a:txBody>
                    <a:bodyPr/>
                    <a:lstStyle/>
                    <a:p>
                      <a:pPr marL="0" algn="l" defTabSz="914400" rtl="0" eaLnBrk="1" latinLnBrk="0" hangingPunct="1">
                        <a:lnSpc>
                          <a:spcPct val="90000"/>
                        </a:lnSpc>
                        <a:spcBef>
                          <a:spcPct val="0"/>
                        </a:spcBef>
                      </a:pPr>
                      <a:r>
                        <a:rPr lang="en-GB" sz="2400" b="1" kern="1200">
                          <a:solidFill>
                            <a:schemeClr val="bg1"/>
                          </a:solidFill>
                          <a:latin typeface="Tahoma" panose="020B0604030504040204" pitchFamily="34" charset="0"/>
                          <a:ea typeface="Tahoma" panose="020B0604030504040204" pitchFamily="34" charset="0"/>
                          <a:cs typeface="Tahoma" panose="020B0604030504040204" pitchFamily="34" charset="0"/>
                        </a:rPr>
                        <a:t>ECDC Coordination Team</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87465888"/>
                  </a:ext>
                </a:extLst>
              </a:tr>
              <a:tr h="1846564">
                <a:tc>
                  <a:txBody>
                    <a:bodyPr/>
                    <a:lstStyle/>
                    <a:p>
                      <a:pPr marL="0" lvl="0" indent="0" algn="l" rtl="0" eaLnBrk="1" latinLnBrk="0" hangingPunct="1">
                        <a:lnSpc>
                          <a:spcPct val="100000"/>
                        </a:lnSpc>
                        <a:spcBef>
                          <a:spcPts val="0"/>
                        </a:spcBef>
                        <a:spcAft>
                          <a:spcPts val="300"/>
                        </a:spcAft>
                        <a:buNone/>
                      </a:pPr>
                      <a:r>
                        <a:rPr lang="en-GB" sz="1800" kern="1200">
                          <a:solidFill>
                            <a:schemeClr val="tx1"/>
                          </a:solidFill>
                          <a:effectLst/>
                          <a:latin typeface="Tahoma"/>
                          <a:ea typeface="Tahoma"/>
                          <a:cs typeface="Tahoma"/>
                        </a:rPr>
                        <a:t>Permanent entity coordinating EUHTF activities:</a:t>
                      </a:r>
                      <a:br>
                        <a:rPr lang="en-GB" sz="1800" kern="1200">
                          <a:solidFill>
                            <a:srgbClr val="000000"/>
                          </a:solidFill>
                          <a:effectLst/>
                          <a:latin typeface="Tahoma"/>
                          <a:ea typeface="Tahoma"/>
                          <a:cs typeface="Tahoma"/>
                        </a:rPr>
                      </a:br>
                      <a:endParaRPr lang="en-GB" sz="1800" kern="1200">
                        <a:solidFill>
                          <a:srgbClr val="000000"/>
                        </a:solidFill>
                        <a:effectLst/>
                        <a:latin typeface="Tahoma"/>
                        <a:ea typeface="Tahoma"/>
                        <a:cs typeface="Tahoma"/>
                      </a:endParaRP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800" kern="1200">
                          <a:solidFill>
                            <a:schemeClr val="tx1"/>
                          </a:solidFill>
                          <a:effectLst/>
                          <a:latin typeface="Tahoma"/>
                          <a:ea typeface="Tahoma"/>
                          <a:cs typeface="Tahoma"/>
                        </a:rPr>
                        <a:t>Public health experts</a:t>
                      </a: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800" kern="1200">
                          <a:solidFill>
                            <a:schemeClr val="tx1"/>
                          </a:solidFill>
                          <a:effectLst/>
                          <a:latin typeface="Tahoma"/>
                          <a:ea typeface="Tahoma"/>
                          <a:cs typeface="Tahoma"/>
                        </a:rPr>
                        <a:t>Emergency operations centre staff</a:t>
                      </a:r>
                    </a:p>
                    <a:p>
                      <a:pPr marL="171450" lvl="0" indent="-171450" algn="l" defTabSz="914400" rtl="0" eaLnBrk="1" latinLnBrk="0" hangingPunct="1">
                        <a:lnSpc>
                          <a:spcPct val="100000"/>
                        </a:lnSpc>
                        <a:spcBef>
                          <a:spcPts val="0"/>
                        </a:spcBef>
                        <a:spcAft>
                          <a:spcPts val="300"/>
                        </a:spcAft>
                        <a:buFont typeface="Arial" panose="05050102010706020507" pitchFamily="18" charset="2"/>
                        <a:buChar char="•"/>
                      </a:pPr>
                      <a:r>
                        <a:rPr lang="en-GB" sz="1800" kern="1200">
                          <a:solidFill>
                            <a:schemeClr val="tx1"/>
                          </a:solidFill>
                          <a:effectLst/>
                          <a:latin typeface="Tahoma"/>
                          <a:ea typeface="Tahoma"/>
                          <a:cs typeface="Tahoma"/>
                        </a:rPr>
                        <a:t>Administrative assistants</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804789"/>
                  </a:ext>
                </a:extLst>
              </a:tr>
            </a:tbl>
          </a:graphicData>
        </a:graphic>
      </p:graphicFrame>
      <p:sp>
        <p:nvSpPr>
          <p:cNvPr id="7" name="TextBox 6">
            <a:extLst>
              <a:ext uri="{FF2B5EF4-FFF2-40B4-BE49-F238E27FC236}">
                <a16:creationId xmlns:a16="http://schemas.microsoft.com/office/drawing/2014/main" id="{462C745E-5F46-4D5C-8209-D71A77227D6B}"/>
              </a:ext>
            </a:extLst>
          </p:cNvPr>
          <p:cNvSpPr txBox="1"/>
          <p:nvPr/>
        </p:nvSpPr>
        <p:spPr>
          <a:xfrm>
            <a:off x="6390967" y="4479585"/>
            <a:ext cx="5220461" cy="1754326"/>
          </a:xfrm>
          <a:prstGeom prst="rect">
            <a:avLst/>
          </a:prstGeom>
          <a:noFill/>
        </p:spPr>
        <p:txBody>
          <a:bodyPr wrap="square">
            <a:spAutoFit/>
          </a:bodyPr>
          <a:lstStyle/>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Field deployments / missions</a:t>
            </a:r>
          </a:p>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Remote technical support</a:t>
            </a:r>
          </a:p>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Community of knowledge and practice</a:t>
            </a:r>
          </a:p>
          <a:p>
            <a:pPr marL="742950" lvl="1"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Regular meetings</a:t>
            </a:r>
          </a:p>
          <a:p>
            <a:pPr marL="742950" lvl="1"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Sharing experience, protocols, tools</a:t>
            </a:r>
          </a:p>
          <a:p>
            <a:pPr marL="742950" lvl="1"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Participate in trainings</a:t>
            </a:r>
          </a:p>
        </p:txBody>
      </p:sp>
      <p:sp>
        <p:nvSpPr>
          <p:cNvPr id="8" name="Title 1">
            <a:extLst>
              <a:ext uri="{FF2B5EF4-FFF2-40B4-BE49-F238E27FC236}">
                <a16:creationId xmlns:a16="http://schemas.microsoft.com/office/drawing/2014/main" id="{69FE3F9C-140C-7620-4461-E681FDE6CE33}"/>
              </a:ext>
            </a:extLst>
          </p:cNvPr>
          <p:cNvSpPr txBox="1">
            <a:spLocks/>
          </p:cNvSpPr>
          <p:nvPr/>
        </p:nvSpPr>
        <p:spPr>
          <a:xfrm>
            <a:off x="294822" y="3592467"/>
            <a:ext cx="5220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a:solidFill>
                  <a:schemeClr val="tx2"/>
                </a:solidFill>
                <a:latin typeface="Tahoma" panose="020B0604030504040204" pitchFamily="34" charset="0"/>
                <a:ea typeface="Tahoma" panose="020B0604030504040204" pitchFamily="34" charset="0"/>
                <a:cs typeface="Tahoma" panose="020B0604030504040204" pitchFamily="34" charset="0"/>
              </a:rPr>
              <a:t>Tasks</a:t>
            </a:r>
          </a:p>
        </p:txBody>
      </p:sp>
      <p:sp>
        <p:nvSpPr>
          <p:cNvPr id="15" name="TextBox 14">
            <a:extLst>
              <a:ext uri="{FF2B5EF4-FFF2-40B4-BE49-F238E27FC236}">
                <a16:creationId xmlns:a16="http://schemas.microsoft.com/office/drawing/2014/main" id="{DA1E1850-D53C-93C7-5FB7-A61FD54D81D0}"/>
              </a:ext>
            </a:extLst>
          </p:cNvPr>
          <p:cNvSpPr txBox="1"/>
          <p:nvPr/>
        </p:nvSpPr>
        <p:spPr>
          <a:xfrm>
            <a:off x="398262" y="4479585"/>
            <a:ext cx="5402771" cy="1754326"/>
          </a:xfrm>
          <a:prstGeom prst="rect">
            <a:avLst/>
          </a:prstGeom>
          <a:noFill/>
        </p:spPr>
        <p:txBody>
          <a:bodyPr wrap="square">
            <a:spAutoFit/>
          </a:bodyPr>
          <a:lstStyle/>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Coordination, including for deployments</a:t>
            </a:r>
          </a:p>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Development of administrative, readiness and mobilisation procedures</a:t>
            </a:r>
          </a:p>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Training and capacity building activities</a:t>
            </a:r>
          </a:p>
          <a:p>
            <a:pPr marL="285750" indent="-285750">
              <a:buFont typeface="Arial" panose="020B0604020202020204" pitchFamily="34" charset="0"/>
              <a:buChar char="•"/>
            </a:pPr>
            <a:r>
              <a:rPr lang="en-GB">
                <a:latin typeface="Tahoma" panose="020B0604030504040204" pitchFamily="34" charset="0"/>
                <a:ea typeface="Tahoma" panose="020B0604030504040204" pitchFamily="34" charset="0"/>
                <a:cs typeface="Tahoma" panose="020B0604030504040204" pitchFamily="34" charset="0"/>
              </a:rPr>
              <a:t>Communications and coordination with partners, including internal and external advisory bodies </a:t>
            </a:r>
          </a:p>
        </p:txBody>
      </p:sp>
      <p:sp>
        <p:nvSpPr>
          <p:cNvPr id="16" name="Title 1">
            <a:extLst>
              <a:ext uri="{FF2B5EF4-FFF2-40B4-BE49-F238E27FC236}">
                <a16:creationId xmlns:a16="http://schemas.microsoft.com/office/drawing/2014/main" id="{6EEC7978-78D4-EDD9-4830-46B3CC44F4CD}"/>
              </a:ext>
            </a:extLst>
          </p:cNvPr>
          <p:cNvSpPr txBox="1">
            <a:spLocks/>
          </p:cNvSpPr>
          <p:nvPr/>
        </p:nvSpPr>
        <p:spPr>
          <a:xfrm>
            <a:off x="6219517" y="3592466"/>
            <a:ext cx="5220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a:solidFill>
                  <a:schemeClr val="tx2"/>
                </a:solidFill>
                <a:latin typeface="Tahoma" panose="020B0604030504040204" pitchFamily="34" charset="0"/>
                <a:ea typeface="Tahoma" panose="020B0604030504040204" pitchFamily="34" charset="0"/>
                <a:cs typeface="Tahoma" panose="020B0604030504040204" pitchFamily="34" charset="0"/>
              </a:rPr>
              <a:t>Tasks</a:t>
            </a:r>
          </a:p>
        </p:txBody>
      </p:sp>
    </p:spTree>
    <p:extLst>
      <p:ext uri="{BB962C8B-B14F-4D97-AF65-F5344CB8AC3E}">
        <p14:creationId xmlns:p14="http://schemas.microsoft.com/office/powerpoint/2010/main" val="2480701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C754-5E58-0F1A-247A-7BD29FC4C830}"/>
              </a:ext>
            </a:extLst>
          </p:cNvPr>
          <p:cNvSpPr>
            <a:spLocks noGrp="1"/>
          </p:cNvSpPr>
          <p:nvPr>
            <p:ph type="title"/>
          </p:nvPr>
        </p:nvSpPr>
        <p:spPr/>
        <p:txBody>
          <a:bodyPr/>
          <a:lstStyle/>
          <a:p>
            <a:pPr>
              <a:spcBef>
                <a:spcPts val="1200"/>
              </a:spcBef>
            </a:pPr>
            <a:r>
              <a:rPr lang="en-GB">
                <a:solidFill>
                  <a:schemeClr val="accent1"/>
                </a:solidFill>
              </a:rPr>
              <a:t>Requesting EUHTF support</a:t>
            </a:r>
            <a:endParaRPr lang="en-GB" sz="1800" b="1">
              <a:solidFill>
                <a:srgbClr val="69AE23"/>
              </a:solidFill>
              <a:effectLst/>
              <a:highlight>
                <a:srgbClr val="FFFF00"/>
              </a:highlight>
              <a:latin typeface="Tahoma" panose="020B0604030504040204" pitchFamily="34" charset="0"/>
              <a:ea typeface="Batang" panose="02030600000101010101" pitchFamily="18" charset="-127"/>
            </a:endParaRPr>
          </a:p>
        </p:txBody>
      </p:sp>
      <p:sp>
        <p:nvSpPr>
          <p:cNvPr id="3" name="Content Placeholder 2">
            <a:extLst>
              <a:ext uri="{FF2B5EF4-FFF2-40B4-BE49-F238E27FC236}">
                <a16:creationId xmlns:a16="http://schemas.microsoft.com/office/drawing/2014/main" id="{9E4FE10B-266A-E2A0-9550-DBEECEE404F0}"/>
              </a:ext>
            </a:extLst>
          </p:cNvPr>
          <p:cNvSpPr>
            <a:spLocks noGrp="1"/>
          </p:cNvSpPr>
          <p:nvPr>
            <p:ph idx="1"/>
          </p:nvPr>
        </p:nvSpPr>
        <p:spPr>
          <a:xfrm>
            <a:off x="330399" y="1216689"/>
            <a:ext cx="11352563" cy="5008265"/>
          </a:xfrm>
        </p:spPr>
        <p:txBody>
          <a:bodyPr>
            <a:normAutofit/>
          </a:bodyPr>
          <a:lstStyle/>
          <a:p>
            <a:pPr algn="just">
              <a:lnSpc>
                <a:spcPct val="100000"/>
              </a:lnSpc>
              <a:spcBef>
                <a:spcPts val="600"/>
              </a:spcBef>
              <a:spcAft>
                <a:spcPts val="600"/>
              </a:spcAft>
            </a:pPr>
            <a:r>
              <a:rPr lang="en-GB" sz="2200" b="1" u="sng">
                <a:effectLst/>
                <a:latin typeface="Tahoma" panose="020B0604030504040204" pitchFamily="34" charset="0"/>
                <a:ea typeface="Batang" panose="02030600000101010101" pitchFamily="18" charset="-127"/>
                <a:cs typeface="Tahoma" panose="020B0604030504040204" pitchFamily="34" charset="0"/>
              </a:rPr>
              <a:t>Who can request support</a:t>
            </a:r>
            <a:r>
              <a:rPr lang="en-GB" sz="2200">
                <a:effectLst/>
                <a:latin typeface="Tahoma" panose="020B0604030504040204" pitchFamily="34" charset="0"/>
                <a:ea typeface="Batang" panose="02030600000101010101" pitchFamily="18" charset="-127"/>
                <a:cs typeface="Tahoma" panose="020B0604030504040204" pitchFamily="34" charset="0"/>
              </a:rPr>
              <a:t>: national health authorities; EC; WHO; GOARN; non-governmental organisations</a:t>
            </a:r>
          </a:p>
          <a:p>
            <a:pPr algn="just">
              <a:lnSpc>
                <a:spcPct val="100000"/>
              </a:lnSpc>
              <a:spcBef>
                <a:spcPts val="600"/>
              </a:spcBef>
              <a:spcAft>
                <a:spcPts val="600"/>
              </a:spcAft>
            </a:pPr>
            <a:r>
              <a:rPr lang="en-GB" sz="2200" b="1" u="sng">
                <a:effectLst/>
                <a:latin typeface="Tahoma" panose="020B0604030504040204" pitchFamily="34" charset="0"/>
                <a:ea typeface="Batang" panose="02030600000101010101" pitchFamily="18" charset="-127"/>
                <a:cs typeface="Tahoma" panose="020B0604030504040204" pitchFamily="34" charset="0"/>
              </a:rPr>
              <a:t>Geographical scope</a:t>
            </a:r>
            <a:r>
              <a:rPr lang="en-GB" sz="2200">
                <a:effectLst/>
                <a:latin typeface="Tahoma" panose="020B0604030504040204" pitchFamily="34" charset="0"/>
                <a:ea typeface="Batang" panose="02030600000101010101" pitchFamily="18" charset="-127"/>
                <a:cs typeface="Tahoma" panose="020B0604030504040204" pitchFamily="34" charset="0"/>
              </a:rPr>
              <a:t>: (in order of priority) EU/EEA countries, EU candidate countries, potential candidate countries, European Neighbourhood Policy countries and other partner countries</a:t>
            </a:r>
            <a:endParaRPr lang="en-GB" sz="2200">
              <a:ea typeface="Batang" panose="02030600000101010101" pitchFamily="18" charset="-127"/>
              <a:cs typeface="Times New Roman" panose="02020603050405020304" pitchFamily="18" charset="0"/>
            </a:endParaRPr>
          </a:p>
          <a:p>
            <a:pPr algn="just">
              <a:lnSpc>
                <a:spcPct val="100000"/>
              </a:lnSpc>
              <a:spcBef>
                <a:spcPts val="600"/>
              </a:spcBef>
              <a:spcAft>
                <a:spcPts val="600"/>
              </a:spcAft>
            </a:pPr>
            <a:r>
              <a:rPr lang="en-GB" sz="2200" b="1" u="sng">
                <a:effectLst/>
                <a:latin typeface="Tahoma" panose="020B0604030504040204" pitchFamily="34" charset="0"/>
                <a:ea typeface="Batang" panose="02030600000101010101" pitchFamily="18" charset="-127"/>
                <a:cs typeface="Tahoma" panose="020B0604030504040204" pitchFamily="34" charset="0"/>
              </a:rPr>
              <a:t>Criteria for EUHTF mobilisation</a:t>
            </a:r>
            <a:r>
              <a:rPr lang="en-GB" sz="2200">
                <a:effectLst/>
                <a:latin typeface="Tahoma" panose="020B0604030504040204" pitchFamily="34" charset="0"/>
                <a:ea typeface="Batang" panose="02030600000101010101" pitchFamily="18" charset="-127"/>
                <a:cs typeface="Tahoma" panose="020B0604030504040204" pitchFamily="34" charset="0"/>
              </a:rPr>
              <a:t>: </a:t>
            </a:r>
          </a:p>
          <a:p>
            <a:pPr marL="285750" indent="-285750" algn="just">
              <a:lnSpc>
                <a:spcPct val="100000"/>
              </a:lnSpc>
              <a:spcBef>
                <a:spcPts val="600"/>
              </a:spcBef>
              <a:spcAft>
                <a:spcPts val="600"/>
              </a:spcAft>
              <a:buFont typeface="Arial" panose="020B0604020202020204" pitchFamily="34" charset="0"/>
              <a:buChar char="•"/>
            </a:pPr>
            <a:r>
              <a:rPr lang="en-GB" sz="2200">
                <a:effectLst/>
                <a:latin typeface="Tahoma" panose="020B0604030504040204" pitchFamily="34" charset="0"/>
                <a:ea typeface="Batang" panose="02030600000101010101" pitchFamily="18" charset="-127"/>
                <a:cs typeface="Tahoma" panose="020B0604030504040204" pitchFamily="34" charset="0"/>
              </a:rPr>
              <a:t>focus on one country or one crisis </a:t>
            </a:r>
          </a:p>
          <a:p>
            <a:pPr marL="285750" indent="-285750" algn="just">
              <a:lnSpc>
                <a:spcPct val="100000"/>
              </a:lnSpc>
              <a:spcBef>
                <a:spcPts val="600"/>
              </a:spcBef>
              <a:spcAft>
                <a:spcPts val="600"/>
              </a:spcAft>
              <a:buFont typeface="Arial" panose="020B0604020202020204" pitchFamily="34" charset="0"/>
              <a:buChar char="•"/>
            </a:pPr>
            <a:r>
              <a:rPr lang="en-GB" sz="2200">
                <a:effectLst/>
                <a:latin typeface="Tahoma" panose="020B0604030504040204" pitchFamily="34" charset="0"/>
                <a:ea typeface="Batang" panose="02030600000101010101" pitchFamily="18" charset="-127"/>
                <a:cs typeface="Tahoma" panose="020B0604030504040204" pitchFamily="34" charset="0"/>
              </a:rPr>
              <a:t>related to </a:t>
            </a:r>
            <a:r>
              <a:rPr lang="en-GB" sz="2200" b="1">
                <a:effectLst/>
                <a:latin typeface="Tahoma" panose="020B0604030504040204" pitchFamily="34" charset="0"/>
                <a:ea typeface="Batang" panose="02030600000101010101" pitchFamily="18" charset="-127"/>
                <a:cs typeface="Tahoma" panose="020B0604030504040204" pitchFamily="34" charset="0"/>
              </a:rPr>
              <a:t>emergency preparedness or response</a:t>
            </a:r>
            <a:r>
              <a:rPr lang="en-GB" sz="2200">
                <a:effectLst/>
                <a:latin typeface="Tahoma" panose="020B0604030504040204" pitchFamily="34" charset="0"/>
                <a:ea typeface="Batang" panose="02030600000101010101" pitchFamily="18" charset="-127"/>
                <a:cs typeface="Tahoma" panose="020B0604030504040204" pitchFamily="34" charset="0"/>
              </a:rPr>
              <a:t> work </a:t>
            </a:r>
          </a:p>
          <a:p>
            <a:pPr marL="285750" indent="-285750" algn="just">
              <a:lnSpc>
                <a:spcPct val="100000"/>
              </a:lnSpc>
              <a:spcBef>
                <a:spcPts val="600"/>
              </a:spcBef>
              <a:spcAft>
                <a:spcPts val="600"/>
              </a:spcAft>
              <a:buFont typeface="Arial" panose="020B0604020202020204" pitchFamily="34" charset="0"/>
              <a:buChar char="•"/>
            </a:pPr>
            <a:r>
              <a:rPr lang="en-GB" sz="2200">
                <a:solidFill>
                  <a:prstClr val="black"/>
                </a:solidFill>
                <a:ea typeface="Batang" panose="02030600000101010101" pitchFamily="18" charset="-127"/>
              </a:rPr>
              <a:t>associated</a:t>
            </a:r>
            <a:r>
              <a:rPr kumimoji="0" lang="en-GB" sz="2200" i="0" u="none" strike="noStrike" kern="1200" cap="none" spc="0" normalizeH="0" baseline="0" noProof="0">
                <a:ln>
                  <a:noFill/>
                </a:ln>
                <a:solidFill>
                  <a:prstClr val="black"/>
                </a:solidFill>
                <a:uLnTx/>
                <a:uFillTx/>
                <a:ea typeface="Batang" panose="02030600000101010101" pitchFamily="18" charset="-127"/>
              </a:rPr>
              <a:t> with an </a:t>
            </a:r>
            <a:r>
              <a:rPr kumimoji="0" lang="en-GB" sz="2200" b="1" i="0" u="none" strike="noStrike" kern="1200" cap="none" spc="0" normalizeH="0" baseline="0" noProof="0">
                <a:ln>
                  <a:noFill/>
                </a:ln>
                <a:solidFill>
                  <a:prstClr val="black"/>
                </a:solidFill>
                <a:effectLst/>
                <a:uLnTx/>
                <a:uFillTx/>
                <a:latin typeface="Tahoma" panose="020B0604030504040204" pitchFamily="34" charset="0"/>
                <a:ea typeface="Batang" panose="02030600000101010101" pitchFamily="18" charset="-127"/>
                <a:cs typeface="Tahoma" panose="020B0604030504040204" pitchFamily="34" charset="0"/>
              </a:rPr>
              <a:t>infectious disease </a:t>
            </a:r>
            <a:r>
              <a:rPr kumimoji="0" lang="en-GB" sz="2200" i="0" u="none" strike="noStrike" kern="1200" cap="none" spc="0" normalizeH="0" baseline="0" noProof="0">
                <a:ln>
                  <a:noFill/>
                </a:ln>
                <a:solidFill>
                  <a:prstClr val="black"/>
                </a:solidFill>
                <a:effectLst/>
                <a:uLnTx/>
                <a:uFillTx/>
                <a:latin typeface="Tahoma" panose="020B0604030504040204" pitchFamily="34" charset="0"/>
                <a:ea typeface="Batang" panose="02030600000101010101" pitchFamily="18" charset="-127"/>
                <a:cs typeface="Tahoma" panose="020B0604030504040204" pitchFamily="34" charset="0"/>
              </a:rPr>
              <a:t>or an event of </a:t>
            </a:r>
            <a:r>
              <a:rPr kumimoji="0" lang="en-GB" sz="2200" b="1" i="0" u="none" strike="noStrike" kern="1200" cap="none" spc="0" normalizeH="0" baseline="0" noProof="0">
                <a:ln>
                  <a:noFill/>
                </a:ln>
                <a:solidFill>
                  <a:prstClr val="black"/>
                </a:solidFill>
                <a:effectLst/>
                <a:uLnTx/>
                <a:uFillTx/>
                <a:latin typeface="Tahoma" panose="020B0604030504040204" pitchFamily="34" charset="0"/>
                <a:ea typeface="Batang" panose="02030600000101010101" pitchFamily="18" charset="-127"/>
                <a:cs typeface="Tahoma" panose="020B0604030504040204" pitchFamily="34" charset="0"/>
              </a:rPr>
              <a:t>unknown origin</a:t>
            </a:r>
          </a:p>
          <a:p>
            <a:pPr marL="285750" indent="-285750" algn="just">
              <a:lnSpc>
                <a:spcPct val="100000"/>
              </a:lnSpc>
              <a:spcBef>
                <a:spcPts val="600"/>
              </a:spcBef>
              <a:spcAft>
                <a:spcPts val="600"/>
              </a:spcAft>
              <a:buFont typeface="Arial" panose="020B0604020202020204" pitchFamily="34" charset="0"/>
              <a:buChar char="•"/>
            </a:pPr>
            <a:r>
              <a:rPr lang="en-GB" sz="2200">
                <a:effectLst/>
                <a:latin typeface="Tahoma" panose="020B0604030504040204" pitchFamily="34" charset="0"/>
                <a:ea typeface="Batang" panose="02030600000101010101" pitchFamily="18" charset="-127"/>
                <a:cs typeface="Tahoma" panose="020B0604030504040204" pitchFamily="34" charset="0"/>
              </a:rPr>
              <a:t>during </a:t>
            </a:r>
            <a:r>
              <a:rPr lang="en-GB" sz="2200" b="1">
                <a:effectLst/>
                <a:latin typeface="Tahoma" panose="020B0604030504040204" pitchFamily="34" charset="0"/>
                <a:ea typeface="Batang" panose="02030600000101010101" pitchFamily="18" charset="-127"/>
                <a:cs typeface="Tahoma" panose="020B0604030504040204" pitchFamily="34" charset="0"/>
              </a:rPr>
              <a:t>limited time</a:t>
            </a:r>
          </a:p>
          <a:p>
            <a:pPr marL="285750" indent="-285750" algn="just">
              <a:lnSpc>
                <a:spcPct val="100000"/>
              </a:lnSpc>
              <a:spcBef>
                <a:spcPts val="600"/>
              </a:spcBef>
              <a:spcAft>
                <a:spcPts val="600"/>
              </a:spcAft>
              <a:buFont typeface="Arial" panose="020B0604020202020204" pitchFamily="34" charset="0"/>
              <a:buChar char="•"/>
            </a:pPr>
            <a:r>
              <a:rPr lang="en-GB" sz="2200">
                <a:effectLst/>
                <a:latin typeface="Tahoma" panose="020B0604030504040204" pitchFamily="34" charset="0"/>
                <a:ea typeface="Batang" panose="02030600000101010101" pitchFamily="18" charset="-127"/>
                <a:cs typeface="Tahoma" panose="020B0604030504040204" pitchFamily="34" charset="0"/>
              </a:rPr>
              <a:t>with a </a:t>
            </a:r>
            <a:r>
              <a:rPr kumimoji="0" lang="en-GB" sz="2200" b="1" i="0" u="none" strike="noStrike" kern="1200" cap="none" spc="0" normalizeH="0" baseline="0" noProof="0">
                <a:ln>
                  <a:noFill/>
                </a:ln>
                <a:solidFill>
                  <a:prstClr val="black"/>
                </a:solidFill>
                <a:effectLst/>
                <a:uLnTx/>
                <a:uFillTx/>
                <a:latin typeface="Tahoma" panose="020B0604030504040204" pitchFamily="34" charset="0"/>
                <a:ea typeface="Batang" panose="02030600000101010101" pitchFamily="18" charset="-127"/>
                <a:cs typeface="Tahoma" panose="020B0604030504040204" pitchFamily="34" charset="0"/>
              </a:rPr>
              <a:t>clear public health impact </a:t>
            </a:r>
            <a:r>
              <a:rPr kumimoji="0" lang="en-GB" sz="2200" b="0" i="0" u="none" strike="noStrike" kern="1200" cap="none" spc="0" normalizeH="0" baseline="0" noProof="0">
                <a:ln>
                  <a:noFill/>
                </a:ln>
                <a:solidFill>
                  <a:prstClr val="black"/>
                </a:solidFill>
                <a:effectLst/>
                <a:uLnTx/>
                <a:uFillTx/>
                <a:latin typeface="Tahoma" panose="020B0604030504040204" pitchFamily="34" charset="0"/>
                <a:ea typeface="Batang" panose="02030600000101010101" pitchFamily="18" charset="-127"/>
                <a:cs typeface="Tahoma" panose="020B0604030504040204" pitchFamily="34" charset="0"/>
              </a:rPr>
              <a:t>for EU/EEA or globally</a:t>
            </a:r>
            <a:endParaRPr lang="en-GB" sz="2200">
              <a:effectLst/>
              <a:latin typeface="Tahoma" panose="020B0604030504040204" pitchFamily="34" charset="0"/>
              <a:ea typeface="Batang" panose="02030600000101010101" pitchFamily="18" charset="-127"/>
              <a:cs typeface="Tahoma" panose="020B0604030504040204" pitchFamily="34" charset="0"/>
            </a:endParaRPr>
          </a:p>
        </p:txBody>
      </p:sp>
      <p:sp>
        <p:nvSpPr>
          <p:cNvPr id="5" name="Slide Number Placeholder 4">
            <a:extLst>
              <a:ext uri="{FF2B5EF4-FFF2-40B4-BE49-F238E27FC236}">
                <a16:creationId xmlns:a16="http://schemas.microsoft.com/office/drawing/2014/main" id="{224C009B-2CF4-8A33-9FA8-ABA6988EED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138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a:bodyPr>
          <a:lstStyle/>
          <a:p>
            <a:pPr algn="ctr" eaLnBrk="0" fontAlgn="base" hangingPunct="0">
              <a:spcAft>
                <a:spcPct val="30000"/>
              </a:spcAft>
            </a:pPr>
            <a:r>
              <a:rPr lang="en-GB" sz="3600" b="1">
                <a:effectLst/>
                <a:latin typeface="Tahoma" panose="020B0604030504040204" pitchFamily="34" charset="0"/>
                <a:ea typeface="Tahoma" panose="020B0604030504040204" pitchFamily="34" charset="0"/>
                <a:cs typeface="Tahoma" panose="020B0604030504040204" pitchFamily="34" charset="0"/>
              </a:rPr>
              <a:t>Ways of working with the network in 2024</a:t>
            </a:r>
            <a:br>
              <a:rPr lang="en-GB" sz="3600" b="1">
                <a:effectLst/>
                <a:latin typeface="Tahoma" panose="020B0604030504040204" pitchFamily="34" charset="0"/>
                <a:ea typeface="Tahoma" panose="020B0604030504040204" pitchFamily="34" charset="0"/>
                <a:cs typeface="Tahoma" panose="020B0604030504040204" pitchFamily="34" charset="0"/>
              </a:rPr>
            </a:br>
            <a:endParaRPr lang="en-GB" sz="3100">
              <a:solidFill>
                <a:schemeClr val="bg1"/>
              </a:solidFill>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150805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283B-3F39-4207-A70A-4FC5EB4F8D08}"/>
              </a:ext>
            </a:extLst>
          </p:cNvPr>
          <p:cNvSpPr>
            <a:spLocks noGrp="1"/>
          </p:cNvSpPr>
          <p:nvPr>
            <p:ph type="title"/>
          </p:nvPr>
        </p:nvSpPr>
        <p:spPr>
          <a:xfrm>
            <a:off x="621129" y="432502"/>
            <a:ext cx="10354188" cy="951722"/>
          </a:xfrm>
        </p:spPr>
        <p:txBody>
          <a:bodyPr>
            <a:noAutofit/>
          </a:bodyPr>
          <a:lstStyle/>
          <a:p>
            <a:r>
              <a:rPr lang="en-GB">
                <a:solidFill>
                  <a:schemeClr val="accent1"/>
                </a:solidFill>
              </a:rPr>
              <a:t>Requesting EUHTF support on the ECDC webpage</a:t>
            </a:r>
          </a:p>
        </p:txBody>
      </p:sp>
      <p:sp>
        <p:nvSpPr>
          <p:cNvPr id="13" name="Content Placeholder 2">
            <a:extLst>
              <a:ext uri="{FF2B5EF4-FFF2-40B4-BE49-F238E27FC236}">
                <a16:creationId xmlns:a16="http://schemas.microsoft.com/office/drawing/2014/main" id="{C8A10343-DF86-4E46-AFCB-84657DFCED82}"/>
              </a:ext>
            </a:extLst>
          </p:cNvPr>
          <p:cNvSpPr>
            <a:spLocks noGrp="1"/>
          </p:cNvSpPr>
          <p:nvPr>
            <p:ph idx="1"/>
          </p:nvPr>
        </p:nvSpPr>
        <p:spPr>
          <a:xfrm>
            <a:off x="490902" y="5522495"/>
            <a:ext cx="11523297" cy="792579"/>
          </a:xfrm>
        </p:spPr>
        <p:txBody>
          <a:bodyPr vert="horz" lIns="91440" tIns="45720" rIns="91440" bIns="45720" rtlCol="0" anchor="t">
            <a:noAutofit/>
          </a:bodyPr>
          <a:lstStyle/>
          <a:p>
            <a:pPr>
              <a:lnSpc>
                <a:spcPct val="110000"/>
              </a:lnSpc>
              <a:spcBef>
                <a:spcPts val="600"/>
              </a:spcBef>
              <a:spcAft>
                <a:spcPts val="600"/>
              </a:spcAft>
              <a:buClr>
                <a:schemeClr val="tx2"/>
              </a:buClr>
              <a:tabLst>
                <a:tab pos="228600" algn="l"/>
              </a:tabLst>
            </a:pPr>
            <a:r>
              <a:rPr lang="en-GB" sz="2000">
                <a:effectLst/>
                <a:latin typeface="Tahoma" panose="020B0604030504040204" pitchFamily="34" charset="0"/>
                <a:ea typeface="Batang" panose="02030600000101010101" pitchFamily="18" charset="-127"/>
                <a:hlinkClick r:id="rId3"/>
              </a:rPr>
              <a:t>https://www.ecdc.europa.eu/en/about-ecdc/what-we-do/partners-and-networks/support-and-services-eueea-countries/health-task-force</a:t>
            </a:r>
            <a:endParaRPr lang="en-GB" sz="2000"/>
          </a:p>
        </p:txBody>
      </p:sp>
      <p:pic>
        <p:nvPicPr>
          <p:cNvPr id="5" name="Picture 4">
            <a:extLst>
              <a:ext uri="{FF2B5EF4-FFF2-40B4-BE49-F238E27FC236}">
                <a16:creationId xmlns:a16="http://schemas.microsoft.com/office/drawing/2014/main" id="{6BEAC019-D744-67FE-65FA-635821A77E36}"/>
              </a:ext>
            </a:extLst>
          </p:cNvPr>
          <p:cNvPicPr>
            <a:picLocks noChangeAspect="1"/>
          </p:cNvPicPr>
          <p:nvPr/>
        </p:nvPicPr>
        <p:blipFill rotWithShape="1">
          <a:blip r:embed="rId4"/>
          <a:srcRect t="50000"/>
          <a:stretch/>
        </p:blipFill>
        <p:spPr>
          <a:xfrm>
            <a:off x="770728" y="1982611"/>
            <a:ext cx="10650543" cy="3539884"/>
          </a:xfrm>
          <a:prstGeom prst="rect">
            <a:avLst/>
          </a:prstGeom>
        </p:spPr>
      </p:pic>
      <p:sp>
        <p:nvSpPr>
          <p:cNvPr id="6" name="Content Placeholder 2">
            <a:extLst>
              <a:ext uri="{FF2B5EF4-FFF2-40B4-BE49-F238E27FC236}">
                <a16:creationId xmlns:a16="http://schemas.microsoft.com/office/drawing/2014/main" id="{057759E0-5C99-24EB-840F-0935F6C57C8B}"/>
              </a:ext>
            </a:extLst>
          </p:cNvPr>
          <p:cNvSpPr txBox="1">
            <a:spLocks/>
          </p:cNvSpPr>
          <p:nvPr/>
        </p:nvSpPr>
        <p:spPr>
          <a:xfrm>
            <a:off x="490901" y="1347289"/>
            <a:ext cx="11523297" cy="54167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buClr>
                <a:schemeClr val="tx2"/>
              </a:buClr>
              <a:tabLst>
                <a:tab pos="228600" algn="l"/>
              </a:tabLst>
            </a:pPr>
            <a:r>
              <a:rPr lang="en-GB" sz="2000">
                <a:ea typeface="Batang" panose="02030600000101010101" pitchFamily="18" charset="-127"/>
              </a:rPr>
              <a:t>On the EUHTF webpage of the ECDC website -&gt; instructions to request support</a:t>
            </a:r>
            <a:endParaRPr lang="en-GB" sz="2000"/>
          </a:p>
        </p:txBody>
      </p:sp>
    </p:spTree>
    <p:extLst>
      <p:ext uri="{BB962C8B-B14F-4D97-AF65-F5344CB8AC3E}">
        <p14:creationId xmlns:p14="http://schemas.microsoft.com/office/powerpoint/2010/main" val="477616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B6FB-0963-9CBE-8116-A81D84C128AB}"/>
              </a:ext>
            </a:extLst>
          </p:cNvPr>
          <p:cNvSpPr>
            <a:spLocks noGrp="1"/>
          </p:cNvSpPr>
          <p:nvPr>
            <p:ph type="title"/>
          </p:nvPr>
        </p:nvSpPr>
        <p:spPr>
          <a:xfrm>
            <a:off x="340560" y="261811"/>
            <a:ext cx="10354188" cy="765800"/>
          </a:xfrm>
        </p:spPr>
        <p:txBody>
          <a:bodyPr/>
          <a:lstStyle/>
          <a:p>
            <a:r>
              <a:rPr lang="en-GB">
                <a:solidFill>
                  <a:schemeClr val="accent1"/>
                </a:solidFill>
              </a:rPr>
              <a:t>Scope of activities supported by the EUHTF</a:t>
            </a:r>
          </a:p>
        </p:txBody>
      </p:sp>
      <p:graphicFrame>
        <p:nvGraphicFramePr>
          <p:cNvPr id="7" name="Table 6">
            <a:extLst>
              <a:ext uri="{FF2B5EF4-FFF2-40B4-BE49-F238E27FC236}">
                <a16:creationId xmlns:a16="http://schemas.microsoft.com/office/drawing/2014/main" id="{4CB08DBF-7A14-896F-A1CD-8C67C4803129}"/>
              </a:ext>
            </a:extLst>
          </p:cNvPr>
          <p:cNvGraphicFramePr>
            <a:graphicFrameLocks noGrp="1"/>
          </p:cNvGraphicFramePr>
          <p:nvPr/>
        </p:nvGraphicFramePr>
        <p:xfrm>
          <a:off x="297924" y="1027611"/>
          <a:ext cx="11571209" cy="2609159"/>
        </p:xfrm>
        <a:graphic>
          <a:graphicData uri="http://schemas.openxmlformats.org/drawingml/2006/table">
            <a:tbl>
              <a:tblPr/>
              <a:tblGrid>
                <a:gridCol w="655200">
                  <a:extLst>
                    <a:ext uri="{9D8B030D-6E8A-4147-A177-3AD203B41FA5}">
                      <a16:colId xmlns:a16="http://schemas.microsoft.com/office/drawing/2014/main" val="2479177524"/>
                    </a:ext>
                  </a:extLst>
                </a:gridCol>
                <a:gridCol w="6293250">
                  <a:extLst>
                    <a:ext uri="{9D8B030D-6E8A-4147-A177-3AD203B41FA5}">
                      <a16:colId xmlns:a16="http://schemas.microsoft.com/office/drawing/2014/main" val="133179950"/>
                    </a:ext>
                  </a:extLst>
                </a:gridCol>
                <a:gridCol w="4622759">
                  <a:extLst>
                    <a:ext uri="{9D8B030D-6E8A-4147-A177-3AD203B41FA5}">
                      <a16:colId xmlns:a16="http://schemas.microsoft.com/office/drawing/2014/main" val="3291601290"/>
                    </a:ext>
                  </a:extLst>
                </a:gridCol>
              </a:tblGrid>
              <a:tr h="767189">
                <a:tc rowSpan="4">
                  <a:txBody>
                    <a:bodyPr/>
                    <a:lstStyle/>
                    <a:p>
                      <a:pPr marL="0" algn="ctr" defTabSz="914400" rtl="0" eaLnBrk="1" fontAlgn="base" latinLnBrk="0" hangingPunct="1"/>
                      <a:r>
                        <a:rPr lang="en-GB" sz="1800" b="1" i="0" kern="1200">
                          <a:solidFill>
                            <a:schemeClr val="bg1"/>
                          </a:solidFill>
                          <a:effectLst/>
                          <a:latin typeface="Tahoma" panose="020B0604030504040204" pitchFamily="34" charset="0"/>
                          <a:ea typeface="+mn-ea"/>
                          <a:cs typeface="+mn-cs"/>
                        </a:rPr>
                        <a:t>Preparedness </a:t>
                      </a:r>
                    </a:p>
                  </a:txBody>
                  <a:tcPr marL="45965" marR="45965" marT="22982" marB="22982" vert="vert27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Development, review of </a:t>
                      </a:r>
                      <a:r>
                        <a:rPr lang="en-GB" sz="1800" b="0" i="0" u="none">
                          <a:effectLst/>
                          <a:latin typeface="Tahoma" panose="020B0604030504040204" pitchFamily="34" charset="0"/>
                        </a:rPr>
                        <a:t>preparedness and response plans </a:t>
                      </a:r>
                      <a:r>
                        <a:rPr lang="en-GB" sz="1800" b="0" i="0">
                          <a:effectLst/>
                          <a:latin typeface="Tahoma" panose="020B0604030504040204" pitchFamily="34" charset="0"/>
                        </a:rPr>
                        <a:t>or guidelines/protocols related to specific technical areas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buFont typeface="Arial" panose="020B0604020202020204" pitchFamily="34" charset="0"/>
                        <a:buNone/>
                      </a:pPr>
                      <a:r>
                        <a:rPr lang="en-GB" sz="1400" b="0" i="1">
                          <a:effectLst/>
                        </a:rPr>
                        <a:t>Surveillance, public health laboratories, infection prevention and control, EOC, points of entry, etc.</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858803"/>
                  </a:ext>
                </a:extLst>
              </a:tr>
              <a:tr h="565758">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Testing of preparedness and response plans, or plans related to specific technical areas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buFont typeface="Arial" panose="020B0604020202020204" pitchFamily="34" charset="0"/>
                        <a:buNone/>
                      </a:pPr>
                      <a:r>
                        <a:rPr lang="en-GB" sz="1400" b="0" i="1">
                          <a:effectLst/>
                        </a:rPr>
                        <a:t>Simulation exercise</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2467843"/>
                  </a:ext>
                </a:extLst>
              </a:tr>
              <a:tr h="565758">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Review implementation of preparedness and response actions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base">
                        <a:buFont typeface="Arial" panose="020B0604020202020204" pitchFamily="34" charset="0"/>
                        <a:buNone/>
                      </a:pPr>
                      <a:r>
                        <a:rPr lang="en-GB" sz="1400" b="0" i="1">
                          <a:effectLst/>
                        </a:rPr>
                        <a:t>In-Action Reviews (IAR), After-Action Reviews (AAR)</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521415"/>
                  </a:ext>
                </a:extLst>
              </a:tr>
              <a:tr h="652762">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Support implementation of capacity building activities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rtl="0" fontAlgn="base">
                        <a:buFont typeface="Arial" panose="020B0604020202020204" pitchFamily="34" charset="0"/>
                        <a:buNone/>
                      </a:pPr>
                      <a:r>
                        <a:rPr lang="en-GB" sz="1400" b="0" i="1" kern="1200">
                          <a:solidFill>
                            <a:schemeClr val="tx1"/>
                          </a:solidFill>
                          <a:effectLst/>
                          <a:latin typeface="+mn-lt"/>
                          <a:ea typeface="+mn-ea"/>
                          <a:cs typeface="+mn-cs"/>
                        </a:rPr>
                        <a:t>Actions identified through other activities (e.g. country assessments) or identified capacity building needs</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437455"/>
                  </a:ext>
                </a:extLst>
              </a:tr>
            </a:tbl>
          </a:graphicData>
        </a:graphic>
      </p:graphicFrame>
      <p:graphicFrame>
        <p:nvGraphicFramePr>
          <p:cNvPr id="8" name="Table 7">
            <a:extLst>
              <a:ext uri="{FF2B5EF4-FFF2-40B4-BE49-F238E27FC236}">
                <a16:creationId xmlns:a16="http://schemas.microsoft.com/office/drawing/2014/main" id="{02912991-7152-D70E-87F3-63DECFF6C30A}"/>
              </a:ext>
            </a:extLst>
          </p:cNvPr>
          <p:cNvGraphicFramePr>
            <a:graphicFrameLocks noGrp="1"/>
          </p:cNvGraphicFramePr>
          <p:nvPr/>
        </p:nvGraphicFramePr>
        <p:xfrm>
          <a:off x="297924" y="3882379"/>
          <a:ext cx="11581646" cy="2500218"/>
        </p:xfrm>
        <a:graphic>
          <a:graphicData uri="http://schemas.openxmlformats.org/drawingml/2006/table">
            <a:tbl>
              <a:tblPr/>
              <a:tblGrid>
                <a:gridCol w="655805">
                  <a:extLst>
                    <a:ext uri="{9D8B030D-6E8A-4147-A177-3AD203B41FA5}">
                      <a16:colId xmlns:a16="http://schemas.microsoft.com/office/drawing/2014/main" val="3013419811"/>
                    </a:ext>
                  </a:extLst>
                </a:gridCol>
                <a:gridCol w="6292645">
                  <a:extLst>
                    <a:ext uri="{9D8B030D-6E8A-4147-A177-3AD203B41FA5}">
                      <a16:colId xmlns:a16="http://schemas.microsoft.com/office/drawing/2014/main" val="734399078"/>
                    </a:ext>
                  </a:extLst>
                </a:gridCol>
                <a:gridCol w="4633196">
                  <a:extLst>
                    <a:ext uri="{9D8B030D-6E8A-4147-A177-3AD203B41FA5}">
                      <a16:colId xmlns:a16="http://schemas.microsoft.com/office/drawing/2014/main" val="3256902456"/>
                    </a:ext>
                  </a:extLst>
                </a:gridCol>
              </a:tblGrid>
              <a:tr h="565561">
                <a:tc rowSpan="4">
                  <a:txBody>
                    <a:bodyPr/>
                    <a:lstStyle/>
                    <a:p>
                      <a:pPr marL="0" algn="ctr" defTabSz="914400" rtl="0" eaLnBrk="1" fontAlgn="base" latinLnBrk="0" hangingPunct="1"/>
                      <a:r>
                        <a:rPr lang="en-GB" sz="1800" b="1" i="0" kern="1200">
                          <a:solidFill>
                            <a:schemeClr val="bg1"/>
                          </a:solidFill>
                          <a:effectLst/>
                          <a:latin typeface="Tahoma" panose="020B0604030504040204" pitchFamily="34" charset="0"/>
                          <a:ea typeface="+mn-ea"/>
                          <a:cs typeface="+mn-cs"/>
                        </a:rPr>
                        <a:t>Response </a:t>
                      </a:r>
                    </a:p>
                  </a:txBody>
                  <a:tcPr marL="45965" marR="45965" marT="22982" marB="22982" vert="vert27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Threat detection and monitoring, including during outbreak or following disasters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ase" latinLnBrk="0" hangingPunct="1">
                        <a:buFont typeface="Arial" panose="020B0604020202020204" pitchFamily="34" charset="0"/>
                        <a:buNone/>
                      </a:pPr>
                      <a:r>
                        <a:rPr lang="en-GB" sz="1400" b="0" i="1" kern="1200">
                          <a:solidFill>
                            <a:schemeClr val="tx1"/>
                          </a:solidFill>
                          <a:effectLst/>
                          <a:latin typeface="+mn-lt"/>
                          <a:ea typeface="+mn-ea"/>
                          <a:cs typeface="+mn-cs"/>
                        </a:rPr>
                        <a:t>Development, strengthening or operation of surveillance systems </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65132"/>
                  </a:ext>
                </a:extLst>
              </a:tr>
              <a:tr h="609785">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Outbreak investigation and emergency response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ase" latinLnBrk="0" hangingPunct="1">
                        <a:buFont typeface="Arial" panose="020B0604020202020204" pitchFamily="34" charset="0"/>
                        <a:buNone/>
                      </a:pPr>
                      <a:r>
                        <a:rPr lang="en-GB" sz="1400" b="0" i="1" kern="1200">
                          <a:solidFill>
                            <a:schemeClr val="tx1"/>
                          </a:solidFill>
                          <a:effectLst/>
                          <a:latin typeface="+mn-lt"/>
                          <a:ea typeface="+mn-ea"/>
                          <a:cs typeface="+mn-cs"/>
                        </a:rPr>
                        <a:t>Epidemiological investigations, rapid threat and risk assessment, molecular epidemiology, etc.</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5366259"/>
                  </a:ext>
                </a:extLst>
              </a:tr>
              <a:tr h="609785">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Emergency Operations Centre (EOC)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ase" latinLnBrk="0" hangingPunct="1">
                        <a:buFont typeface="Arial" panose="020B0604020202020204" pitchFamily="34" charset="0"/>
                        <a:buNone/>
                      </a:pPr>
                      <a:r>
                        <a:rPr lang="en-GB" sz="1400" b="0" i="1" kern="1200">
                          <a:solidFill>
                            <a:schemeClr val="tx1"/>
                          </a:solidFill>
                          <a:effectLst/>
                          <a:latin typeface="+mn-lt"/>
                          <a:ea typeface="+mn-ea"/>
                          <a:cs typeface="+mn-cs"/>
                        </a:rPr>
                        <a:t>Develop and implement an incident management system, maintain and develop incident management tool(s)</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566010"/>
                  </a:ext>
                </a:extLst>
              </a:tr>
              <a:tr h="565561">
                <a:tc vMerge="1">
                  <a:txBody>
                    <a:bodyPr/>
                    <a:lstStyle/>
                    <a:p>
                      <a:pPr algn="just" rtl="0" fontAlgn="base"/>
                      <a:endParaRPr lang="en-GB" sz="2000" b="0" i="0">
                        <a:effectLst/>
                      </a:endParaRPr>
                    </a:p>
                  </a:txBody>
                  <a:tcPr marL="45965" marR="45965" marT="22982" marB="22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buFont typeface="Arial" panose="020B0604020202020204" pitchFamily="34" charset="0"/>
                        <a:buChar char="•"/>
                      </a:pPr>
                      <a:r>
                        <a:rPr lang="en-GB" sz="1800" b="0" i="0">
                          <a:effectLst/>
                          <a:latin typeface="Tahoma" panose="020B0604030504040204" pitchFamily="34" charset="0"/>
                        </a:rPr>
                        <a:t>Operational research in the context of an outbreak response </a:t>
                      </a:r>
                      <a:endParaRPr lang="en-GB" sz="3200" b="0" i="0">
                        <a:effectLst/>
                      </a:endParaRP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ase" latinLnBrk="0" hangingPunct="1">
                        <a:buFont typeface="Arial" panose="020B0604020202020204" pitchFamily="34" charset="0"/>
                        <a:buNone/>
                      </a:pPr>
                      <a:r>
                        <a:rPr lang="en-GB" sz="1400" b="0" i="1" kern="1200">
                          <a:solidFill>
                            <a:schemeClr val="tx1"/>
                          </a:solidFill>
                          <a:effectLst/>
                          <a:latin typeface="+mn-lt"/>
                          <a:ea typeface="+mn-ea"/>
                          <a:cs typeface="+mn-cs"/>
                        </a:rPr>
                        <a:t>Develop protocols, cross border studies, data analysis, support for collaboration with external partners/stakeholder including relevant EU initiatives, etc.</a:t>
                      </a:r>
                    </a:p>
                  </a:txBody>
                  <a:tcPr marL="45965" marR="45965" marT="22982" marB="22982"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602035"/>
                  </a:ext>
                </a:extLst>
              </a:tr>
            </a:tbl>
          </a:graphicData>
        </a:graphic>
      </p:graphicFrame>
      <p:sp>
        <p:nvSpPr>
          <p:cNvPr id="3" name="Slide Number Placeholder 2">
            <a:extLst>
              <a:ext uri="{FF2B5EF4-FFF2-40B4-BE49-F238E27FC236}">
                <a16:creationId xmlns:a16="http://schemas.microsoft.com/office/drawing/2014/main" id="{75A6917C-C183-17D5-12E1-BCA8785D6552}"/>
              </a:ext>
            </a:extLst>
          </p:cNvPr>
          <p:cNvSpPr>
            <a:spLocks noGrp="1"/>
          </p:cNvSpPr>
          <p:nvPr>
            <p:ph type="sldNum" sz="quarter" idx="12"/>
          </p:nvPr>
        </p:nvSpPr>
        <p:spPr/>
        <p:txBody>
          <a:bodyPr/>
          <a:lstStyle/>
          <a:p>
            <a:fld id="{F9E29A8E-A0F1-419A-8E8B-A78BF9C70DE8}" type="slidenum">
              <a:rPr lang="en-GB" smtClean="0"/>
              <a:pPr/>
              <a:t>41</a:t>
            </a:fld>
            <a:endParaRPr lang="en-GB"/>
          </a:p>
        </p:txBody>
      </p:sp>
    </p:spTree>
    <p:extLst>
      <p:ext uri="{BB962C8B-B14F-4D97-AF65-F5344CB8AC3E}">
        <p14:creationId xmlns:p14="http://schemas.microsoft.com/office/powerpoint/2010/main" val="997231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04BE5-F6CC-2382-8C45-BF6B8CEACDD1}"/>
              </a:ext>
            </a:extLst>
          </p:cNvPr>
          <p:cNvSpPr/>
          <p:nvPr/>
        </p:nvSpPr>
        <p:spPr>
          <a:xfrm>
            <a:off x="84822" y="832335"/>
            <a:ext cx="5127953" cy="2896702"/>
          </a:xfrm>
          <a:prstGeom prst="rect">
            <a:avLst/>
          </a:prstGeom>
          <a:solidFill>
            <a:schemeClr val="tx2">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Box 13">
            <a:extLst>
              <a:ext uri="{FF2B5EF4-FFF2-40B4-BE49-F238E27FC236}">
                <a16:creationId xmlns:a16="http://schemas.microsoft.com/office/drawing/2014/main" id="{5626E409-785B-19AE-0AB3-9F0C98CA1E8F}"/>
              </a:ext>
            </a:extLst>
          </p:cNvPr>
          <p:cNvSpPr txBox="1"/>
          <p:nvPr/>
        </p:nvSpPr>
        <p:spPr>
          <a:xfrm>
            <a:off x="325325" y="1208983"/>
            <a:ext cx="2193614" cy="523220"/>
          </a:xfrm>
          <a:prstGeom prst="rect">
            <a:avLst/>
          </a:prstGeom>
          <a:noFill/>
        </p:spPr>
        <p:txBody>
          <a:bodyPr wrap="square" rtlCol="0">
            <a:spAutoFit/>
          </a:bodyPr>
          <a:lstStyle/>
          <a:p>
            <a:pPr algn="ctr"/>
            <a:r>
              <a:rPr lang="en-GB" sz="1400" b="1"/>
              <a:t>(a) Pre-established Expert pool</a:t>
            </a:r>
          </a:p>
        </p:txBody>
      </p:sp>
      <p:sp>
        <p:nvSpPr>
          <p:cNvPr id="21" name="TextBox 20">
            <a:extLst>
              <a:ext uri="{FF2B5EF4-FFF2-40B4-BE49-F238E27FC236}">
                <a16:creationId xmlns:a16="http://schemas.microsoft.com/office/drawing/2014/main" id="{8F97743C-796E-A66B-B7A1-0ABEAA6A4384}"/>
              </a:ext>
            </a:extLst>
          </p:cNvPr>
          <p:cNvSpPr txBox="1"/>
          <p:nvPr/>
        </p:nvSpPr>
        <p:spPr>
          <a:xfrm>
            <a:off x="40047" y="802884"/>
            <a:ext cx="5303464" cy="369332"/>
          </a:xfrm>
          <a:prstGeom prst="rect">
            <a:avLst/>
          </a:prstGeom>
          <a:noFill/>
        </p:spPr>
        <p:txBody>
          <a:bodyPr wrap="square" rtlCol="0">
            <a:spAutoFit/>
          </a:bodyPr>
          <a:lstStyle/>
          <a:p>
            <a:r>
              <a:rPr lang="en-GB" b="1"/>
              <a:t>Experts of Enhanced Emergency Capacity</a:t>
            </a:r>
          </a:p>
        </p:txBody>
      </p:sp>
      <p:pic>
        <p:nvPicPr>
          <p:cNvPr id="11" name="Picture 10" descr="A picture containing graphics, graphic design, text, font&#10;&#10;Description automatically generated">
            <a:extLst>
              <a:ext uri="{FF2B5EF4-FFF2-40B4-BE49-F238E27FC236}">
                <a16:creationId xmlns:a16="http://schemas.microsoft.com/office/drawing/2014/main" id="{8D8D3141-49B2-AA21-C2C3-AB6028A10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57" y="2313560"/>
            <a:ext cx="462084" cy="410741"/>
          </a:xfrm>
          <a:prstGeom prst="rect">
            <a:avLst/>
          </a:prstGeom>
        </p:spPr>
      </p:pic>
      <p:pic>
        <p:nvPicPr>
          <p:cNvPr id="1026" name="Picture 2" descr="Flag of Europe - Wikipedia">
            <a:extLst>
              <a:ext uri="{FF2B5EF4-FFF2-40B4-BE49-F238E27FC236}">
                <a16:creationId xmlns:a16="http://schemas.microsoft.com/office/drawing/2014/main" id="{EB1E3FB0-A89E-2EA3-5C3F-A1537B262E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176" y="2389534"/>
            <a:ext cx="368542" cy="245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4A24406-B86E-DE25-3F56-74CF9BB4B5A2}"/>
              </a:ext>
            </a:extLst>
          </p:cNvPr>
          <p:cNvPicPr>
            <a:picLocks noChangeAspect="1"/>
          </p:cNvPicPr>
          <p:nvPr/>
        </p:nvPicPr>
        <p:blipFill>
          <a:blip r:embed="rId5"/>
          <a:stretch>
            <a:fillRect/>
          </a:stretch>
        </p:blipFill>
        <p:spPr>
          <a:xfrm>
            <a:off x="932176" y="3430077"/>
            <a:ext cx="984837" cy="334053"/>
          </a:xfrm>
          <a:prstGeom prst="rect">
            <a:avLst/>
          </a:prstGeom>
        </p:spPr>
      </p:pic>
      <p:pic>
        <p:nvPicPr>
          <p:cNvPr id="7" name="Graphic 6" descr="Users outline">
            <a:extLst>
              <a:ext uri="{FF2B5EF4-FFF2-40B4-BE49-F238E27FC236}">
                <a16:creationId xmlns:a16="http://schemas.microsoft.com/office/drawing/2014/main" id="{B8ECE8C3-053F-D83D-22AB-4AC3AE7FF6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8777" y="2511278"/>
            <a:ext cx="612827" cy="612827"/>
          </a:xfrm>
          <a:prstGeom prst="rect">
            <a:avLst/>
          </a:prstGeom>
        </p:spPr>
      </p:pic>
      <p:pic>
        <p:nvPicPr>
          <p:cNvPr id="22" name="Graphic 21" descr="Users outline">
            <a:extLst>
              <a:ext uri="{FF2B5EF4-FFF2-40B4-BE49-F238E27FC236}">
                <a16:creationId xmlns:a16="http://schemas.microsoft.com/office/drawing/2014/main" id="{7E4B3A19-1CB3-DA10-39E8-A5574FDAB8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5009" y="2955720"/>
            <a:ext cx="612827" cy="612827"/>
          </a:xfrm>
          <a:prstGeom prst="rect">
            <a:avLst/>
          </a:prstGeom>
        </p:spPr>
      </p:pic>
      <p:pic>
        <p:nvPicPr>
          <p:cNvPr id="23" name="Graphic 22" descr="Users outline">
            <a:extLst>
              <a:ext uri="{FF2B5EF4-FFF2-40B4-BE49-F238E27FC236}">
                <a16:creationId xmlns:a16="http://schemas.microsoft.com/office/drawing/2014/main" id="{EF247E42-1798-70EA-C933-4D53D5DB29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7449" y="2545539"/>
            <a:ext cx="612827" cy="612827"/>
          </a:xfrm>
          <a:prstGeom prst="rect">
            <a:avLst/>
          </a:prstGeom>
        </p:spPr>
      </p:pic>
      <p:grpSp>
        <p:nvGrpSpPr>
          <p:cNvPr id="33" name="Group 32">
            <a:extLst>
              <a:ext uri="{FF2B5EF4-FFF2-40B4-BE49-F238E27FC236}">
                <a16:creationId xmlns:a16="http://schemas.microsoft.com/office/drawing/2014/main" id="{EC06A0DE-3C12-A39A-CAAA-5A55F096B3DE}"/>
              </a:ext>
            </a:extLst>
          </p:cNvPr>
          <p:cNvGrpSpPr/>
          <p:nvPr/>
        </p:nvGrpSpPr>
        <p:grpSpPr>
          <a:xfrm>
            <a:off x="467906" y="1701291"/>
            <a:ext cx="1904798" cy="1758998"/>
            <a:chOff x="475932" y="1237985"/>
            <a:chExt cx="1904798" cy="1758998"/>
          </a:xfrm>
        </p:grpSpPr>
        <p:pic>
          <p:nvPicPr>
            <p:cNvPr id="9" name="Graphic 8" descr="Address Book outline">
              <a:extLst>
                <a:ext uri="{FF2B5EF4-FFF2-40B4-BE49-F238E27FC236}">
                  <a16:creationId xmlns:a16="http://schemas.microsoft.com/office/drawing/2014/main" id="{62650227-8F9C-9954-CB17-26FC29E5D3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9872" y="1607110"/>
              <a:ext cx="368542" cy="368542"/>
            </a:xfrm>
            <a:prstGeom prst="rect">
              <a:avLst/>
            </a:prstGeom>
          </p:spPr>
        </p:pic>
        <p:pic>
          <p:nvPicPr>
            <p:cNvPr id="26" name="Graphic 25" descr="Work from home desk outline">
              <a:extLst>
                <a:ext uri="{FF2B5EF4-FFF2-40B4-BE49-F238E27FC236}">
                  <a16:creationId xmlns:a16="http://schemas.microsoft.com/office/drawing/2014/main" id="{88D16C77-B27E-870B-2B70-2D44D97DFC2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04148" y="2619985"/>
              <a:ext cx="376998" cy="376998"/>
            </a:xfrm>
            <a:prstGeom prst="rect">
              <a:avLst/>
            </a:prstGeom>
          </p:spPr>
        </p:pic>
        <p:sp>
          <p:nvSpPr>
            <p:cNvPr id="27" name="TextBox 26">
              <a:extLst>
                <a:ext uri="{FF2B5EF4-FFF2-40B4-BE49-F238E27FC236}">
                  <a16:creationId xmlns:a16="http://schemas.microsoft.com/office/drawing/2014/main" id="{A274DC14-ACB5-C344-D21A-B895DD22835B}"/>
                </a:ext>
              </a:extLst>
            </p:cNvPr>
            <p:cNvSpPr txBox="1"/>
            <p:nvPr/>
          </p:nvSpPr>
          <p:spPr>
            <a:xfrm>
              <a:off x="475932" y="1237985"/>
              <a:ext cx="1904798" cy="307777"/>
            </a:xfrm>
            <a:prstGeom prst="rect">
              <a:avLst/>
            </a:prstGeom>
            <a:noFill/>
          </p:spPr>
          <p:txBody>
            <a:bodyPr wrap="square" rtlCol="0">
              <a:spAutoFit/>
            </a:bodyPr>
            <a:lstStyle/>
            <a:p>
              <a:pPr algn="ctr"/>
              <a:r>
                <a:rPr lang="en-GB" sz="1400"/>
                <a:t>ECDC database</a:t>
              </a:r>
            </a:p>
          </p:txBody>
        </p:sp>
        <p:sp>
          <p:nvSpPr>
            <p:cNvPr id="28" name="TextBox 27">
              <a:extLst>
                <a:ext uri="{FF2B5EF4-FFF2-40B4-BE49-F238E27FC236}">
                  <a16:creationId xmlns:a16="http://schemas.microsoft.com/office/drawing/2014/main" id="{59AE5360-BAE1-F671-C9C7-CB57A20B176D}"/>
                </a:ext>
              </a:extLst>
            </p:cNvPr>
            <p:cNvSpPr txBox="1"/>
            <p:nvPr/>
          </p:nvSpPr>
          <p:spPr>
            <a:xfrm>
              <a:off x="807075" y="2339947"/>
              <a:ext cx="1241430" cy="307777"/>
            </a:xfrm>
            <a:prstGeom prst="rect">
              <a:avLst/>
            </a:prstGeom>
            <a:noFill/>
          </p:spPr>
          <p:txBody>
            <a:bodyPr wrap="square" rtlCol="0">
              <a:spAutoFit/>
            </a:bodyPr>
            <a:lstStyle/>
            <a:p>
              <a:pPr algn="ctr"/>
              <a:r>
                <a:rPr lang="en-GB" sz="1400"/>
                <a:t>EPIET Office</a:t>
              </a:r>
            </a:p>
          </p:txBody>
        </p:sp>
      </p:grpSp>
      <p:cxnSp>
        <p:nvCxnSpPr>
          <p:cNvPr id="32" name="Straight Arrow Connector 31">
            <a:extLst>
              <a:ext uri="{FF2B5EF4-FFF2-40B4-BE49-F238E27FC236}">
                <a16:creationId xmlns:a16="http://schemas.microsoft.com/office/drawing/2014/main" id="{6EA41CB7-1DF5-8B88-0B6A-B9785E4C05C4}"/>
              </a:ext>
            </a:extLst>
          </p:cNvPr>
          <p:cNvCxnSpPr>
            <a:cxnSpLocks/>
          </p:cNvCxnSpPr>
          <p:nvPr/>
        </p:nvCxnSpPr>
        <p:spPr>
          <a:xfrm flipV="1">
            <a:off x="2518939" y="2137620"/>
            <a:ext cx="706314" cy="4764"/>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31ABA5DD-FF91-0FB8-30D7-E0447073B669}"/>
              </a:ext>
            </a:extLst>
          </p:cNvPr>
          <p:cNvGrpSpPr/>
          <p:nvPr/>
        </p:nvGrpSpPr>
        <p:grpSpPr>
          <a:xfrm>
            <a:off x="6102299" y="1000887"/>
            <a:ext cx="3141667" cy="2198778"/>
            <a:chOff x="6441162" y="815955"/>
            <a:chExt cx="3141667" cy="2198778"/>
          </a:xfrm>
        </p:grpSpPr>
        <p:sp>
          <p:nvSpPr>
            <p:cNvPr id="37" name="Rectangle 36">
              <a:extLst>
                <a:ext uri="{FF2B5EF4-FFF2-40B4-BE49-F238E27FC236}">
                  <a16:creationId xmlns:a16="http://schemas.microsoft.com/office/drawing/2014/main" id="{9B2DD0D8-F017-73C8-04F7-61EBB9EF37C2}"/>
                </a:ext>
              </a:extLst>
            </p:cNvPr>
            <p:cNvSpPr/>
            <p:nvPr/>
          </p:nvSpPr>
          <p:spPr>
            <a:xfrm>
              <a:off x="6441162" y="1462286"/>
              <a:ext cx="3141667" cy="1552447"/>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400">
                  <a:solidFill>
                    <a:schemeClr val="tx1"/>
                  </a:solidFill>
                </a:rPr>
                <a:t>ECDC Coordination Team selects experts based on competencies and </a:t>
              </a:r>
              <a:r>
                <a:rPr lang="en-GB" sz="1400" err="1">
                  <a:solidFill>
                    <a:schemeClr val="tx1"/>
                  </a:solidFill>
                </a:rPr>
                <a:t>ToRs</a:t>
              </a:r>
              <a:endParaRPr lang="en-GB" sz="1400">
                <a:solidFill>
                  <a:schemeClr val="tx1"/>
                </a:solidFill>
              </a:endParaRPr>
            </a:p>
            <a:p>
              <a:pPr marL="228600" indent="-228600">
                <a:buFont typeface="+mj-lt"/>
                <a:buAutoNum type="arabicPeriod"/>
              </a:pPr>
              <a:r>
                <a:rPr lang="en-GB" sz="1400">
                  <a:solidFill>
                    <a:schemeClr val="tx1"/>
                  </a:solidFill>
                </a:rPr>
                <a:t>Country of employment of the expert is informed (NFP/NC)</a:t>
              </a:r>
            </a:p>
            <a:p>
              <a:pPr marL="228600" indent="-228600">
                <a:buFont typeface="+mj-lt"/>
                <a:buAutoNum type="arabicPeriod"/>
              </a:pPr>
              <a:r>
                <a:rPr lang="en-GB" sz="1400">
                  <a:solidFill>
                    <a:schemeClr val="tx1"/>
                  </a:solidFill>
                </a:rPr>
                <a:t>MS requesting support is informed </a:t>
              </a:r>
            </a:p>
          </p:txBody>
        </p:sp>
        <p:sp>
          <p:nvSpPr>
            <p:cNvPr id="38" name="TextBox 37">
              <a:extLst>
                <a:ext uri="{FF2B5EF4-FFF2-40B4-BE49-F238E27FC236}">
                  <a16:creationId xmlns:a16="http://schemas.microsoft.com/office/drawing/2014/main" id="{63062D4D-8058-29F9-46C4-7BB9FC5F792E}"/>
                </a:ext>
              </a:extLst>
            </p:cNvPr>
            <p:cNvSpPr txBox="1"/>
            <p:nvPr/>
          </p:nvSpPr>
          <p:spPr>
            <a:xfrm>
              <a:off x="6968891" y="815955"/>
              <a:ext cx="2086208" cy="646331"/>
            </a:xfrm>
            <a:prstGeom prst="rect">
              <a:avLst/>
            </a:prstGeom>
            <a:noFill/>
          </p:spPr>
          <p:txBody>
            <a:bodyPr wrap="square" rtlCol="0">
              <a:spAutoFit/>
            </a:bodyPr>
            <a:lstStyle/>
            <a:p>
              <a:pPr algn="ctr"/>
              <a:r>
                <a:rPr lang="en-GB" b="1"/>
                <a:t>Expert selection process</a:t>
              </a:r>
            </a:p>
          </p:txBody>
        </p:sp>
      </p:grpSp>
      <p:sp>
        <p:nvSpPr>
          <p:cNvPr id="39" name="TextBox 38">
            <a:extLst>
              <a:ext uri="{FF2B5EF4-FFF2-40B4-BE49-F238E27FC236}">
                <a16:creationId xmlns:a16="http://schemas.microsoft.com/office/drawing/2014/main" id="{9DD2ED1C-7E4C-6EE3-F662-6E9A8FC3FFDF}"/>
              </a:ext>
            </a:extLst>
          </p:cNvPr>
          <p:cNvSpPr txBox="1"/>
          <p:nvPr/>
        </p:nvSpPr>
        <p:spPr>
          <a:xfrm>
            <a:off x="221338" y="4144460"/>
            <a:ext cx="2562193" cy="369332"/>
          </a:xfrm>
          <a:prstGeom prst="rect">
            <a:avLst/>
          </a:prstGeom>
          <a:noFill/>
        </p:spPr>
        <p:txBody>
          <a:bodyPr wrap="square" rtlCol="0">
            <a:spAutoFit/>
          </a:bodyPr>
          <a:lstStyle/>
          <a:p>
            <a:pPr algn="ctr"/>
            <a:r>
              <a:rPr lang="en-GB" b="1"/>
              <a:t>Request for support</a:t>
            </a:r>
          </a:p>
        </p:txBody>
      </p:sp>
      <p:cxnSp>
        <p:nvCxnSpPr>
          <p:cNvPr id="45" name="Straight Arrow Connector 44">
            <a:extLst>
              <a:ext uri="{FF2B5EF4-FFF2-40B4-BE49-F238E27FC236}">
                <a16:creationId xmlns:a16="http://schemas.microsoft.com/office/drawing/2014/main" id="{BDE6DDF5-30A3-0560-291B-46795D55E1FE}"/>
              </a:ext>
            </a:extLst>
          </p:cNvPr>
          <p:cNvCxnSpPr>
            <a:cxnSpLocks/>
          </p:cNvCxnSpPr>
          <p:nvPr/>
        </p:nvCxnSpPr>
        <p:spPr>
          <a:xfrm>
            <a:off x="2766958" y="5047983"/>
            <a:ext cx="42999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24C940F-CB02-5472-C410-14EB41218882}"/>
              </a:ext>
            </a:extLst>
          </p:cNvPr>
          <p:cNvSpPr txBox="1"/>
          <p:nvPr/>
        </p:nvSpPr>
        <p:spPr>
          <a:xfrm>
            <a:off x="3196956" y="4144460"/>
            <a:ext cx="2587243" cy="369332"/>
          </a:xfrm>
          <a:prstGeom prst="rect">
            <a:avLst/>
          </a:prstGeom>
          <a:noFill/>
        </p:spPr>
        <p:txBody>
          <a:bodyPr wrap="square" rtlCol="0">
            <a:spAutoFit/>
          </a:bodyPr>
          <a:lstStyle/>
          <a:p>
            <a:pPr algn="ctr"/>
            <a:r>
              <a:rPr lang="en-GB" b="1"/>
              <a:t>Evaluate Request</a:t>
            </a:r>
          </a:p>
        </p:txBody>
      </p:sp>
      <p:sp>
        <p:nvSpPr>
          <p:cNvPr id="47" name="Rectangle 46">
            <a:extLst>
              <a:ext uri="{FF2B5EF4-FFF2-40B4-BE49-F238E27FC236}">
                <a16:creationId xmlns:a16="http://schemas.microsoft.com/office/drawing/2014/main" id="{64764D5A-54E5-0B94-0ED7-9A27DB7420E3}"/>
              </a:ext>
            </a:extLst>
          </p:cNvPr>
          <p:cNvSpPr/>
          <p:nvPr/>
        </p:nvSpPr>
        <p:spPr>
          <a:xfrm>
            <a:off x="3202245" y="4637802"/>
            <a:ext cx="2576664" cy="1425963"/>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Tahoma" panose="020B0604030504040204" pitchFamily="34" charset="0"/>
              <a:buChar char="−"/>
            </a:pPr>
            <a:r>
              <a:rPr lang="en-GB" sz="1400">
                <a:solidFill>
                  <a:schemeClr val="tx1"/>
                </a:solidFill>
              </a:rPr>
              <a:t>Scoping call with ECDC</a:t>
            </a:r>
          </a:p>
          <a:p>
            <a:pPr marL="285750" indent="-285750">
              <a:buFont typeface="Tahoma" panose="020B0604030504040204" pitchFamily="34" charset="0"/>
              <a:buChar char="−"/>
            </a:pPr>
            <a:r>
              <a:rPr lang="en-GB" sz="1400">
                <a:solidFill>
                  <a:schemeClr val="tx1"/>
                </a:solidFill>
              </a:rPr>
              <a:t>Decision to respond or not to the request</a:t>
            </a:r>
          </a:p>
          <a:p>
            <a:pPr marL="285750" indent="-285750">
              <a:buFont typeface="Tahoma" panose="020B0604030504040204" pitchFamily="34" charset="0"/>
              <a:buChar char="−"/>
            </a:pPr>
            <a:r>
              <a:rPr lang="en-GB" sz="1400">
                <a:solidFill>
                  <a:schemeClr val="tx1"/>
                </a:solidFill>
              </a:rPr>
              <a:t>Clarify scope, timing, location, output </a:t>
            </a:r>
          </a:p>
          <a:p>
            <a:pPr marL="285750" indent="-285750">
              <a:buFont typeface="Tahoma" panose="020B0604030504040204" pitchFamily="34" charset="0"/>
              <a:buChar char="−"/>
            </a:pPr>
            <a:r>
              <a:rPr lang="en-GB" sz="1400">
                <a:solidFill>
                  <a:schemeClr val="tx1"/>
                </a:solidFill>
              </a:rPr>
              <a:t>Include/align with NFP/NC</a:t>
            </a:r>
          </a:p>
        </p:txBody>
      </p:sp>
      <p:sp>
        <p:nvSpPr>
          <p:cNvPr id="49" name="TextBox 48">
            <a:extLst>
              <a:ext uri="{FF2B5EF4-FFF2-40B4-BE49-F238E27FC236}">
                <a16:creationId xmlns:a16="http://schemas.microsoft.com/office/drawing/2014/main" id="{F1CA77E4-EE28-37FF-5E02-D60DF508070A}"/>
              </a:ext>
            </a:extLst>
          </p:cNvPr>
          <p:cNvSpPr txBox="1"/>
          <p:nvPr/>
        </p:nvSpPr>
        <p:spPr>
          <a:xfrm>
            <a:off x="6225960" y="4039991"/>
            <a:ext cx="2643248" cy="646331"/>
          </a:xfrm>
          <a:prstGeom prst="rect">
            <a:avLst/>
          </a:prstGeom>
          <a:noFill/>
        </p:spPr>
        <p:txBody>
          <a:bodyPr wrap="square" rtlCol="0">
            <a:spAutoFit/>
          </a:bodyPr>
          <a:lstStyle/>
          <a:p>
            <a:pPr algn="ctr"/>
            <a:r>
              <a:rPr lang="en-GB" b="1"/>
              <a:t>Disseminating Requests</a:t>
            </a:r>
          </a:p>
        </p:txBody>
      </p:sp>
      <p:cxnSp>
        <p:nvCxnSpPr>
          <p:cNvPr id="52" name="Straight Arrow Connector 51">
            <a:extLst>
              <a:ext uri="{FF2B5EF4-FFF2-40B4-BE49-F238E27FC236}">
                <a16:creationId xmlns:a16="http://schemas.microsoft.com/office/drawing/2014/main" id="{F7DD571E-D5D6-07A1-9972-4F12CBD62624}"/>
              </a:ext>
            </a:extLst>
          </p:cNvPr>
          <p:cNvCxnSpPr>
            <a:cxnSpLocks/>
          </p:cNvCxnSpPr>
          <p:nvPr/>
        </p:nvCxnSpPr>
        <p:spPr>
          <a:xfrm flipV="1">
            <a:off x="5243181" y="2480489"/>
            <a:ext cx="843506" cy="1207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AADEC0EE-3D78-8406-366B-889F21B8915D}"/>
              </a:ext>
            </a:extLst>
          </p:cNvPr>
          <p:cNvSpPr/>
          <p:nvPr/>
        </p:nvSpPr>
        <p:spPr>
          <a:xfrm>
            <a:off x="6186469" y="4647394"/>
            <a:ext cx="2760681" cy="117908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Tahoma" panose="020B0604030504040204" pitchFamily="34" charset="0"/>
              <a:buChar char="−"/>
            </a:pPr>
            <a:r>
              <a:rPr lang="en-GB" sz="1400">
                <a:solidFill>
                  <a:schemeClr val="tx1"/>
                </a:solidFill>
              </a:rPr>
              <a:t>Dissemination of </a:t>
            </a:r>
            <a:r>
              <a:rPr lang="en-GB" sz="1400" err="1">
                <a:solidFill>
                  <a:schemeClr val="tx1"/>
                </a:solidFill>
              </a:rPr>
              <a:t>RfS</a:t>
            </a:r>
            <a:r>
              <a:rPr lang="en-GB" sz="1400">
                <a:solidFill>
                  <a:schemeClr val="tx1"/>
                </a:solidFill>
              </a:rPr>
              <a:t> and </a:t>
            </a:r>
            <a:r>
              <a:rPr lang="en-GB" sz="1400" err="1">
                <a:solidFill>
                  <a:schemeClr val="tx1"/>
                </a:solidFill>
              </a:rPr>
              <a:t>ToRs</a:t>
            </a:r>
            <a:r>
              <a:rPr lang="en-GB" sz="1400">
                <a:solidFill>
                  <a:schemeClr val="tx1"/>
                </a:solidFill>
              </a:rPr>
              <a:t> to the experts’ pool</a:t>
            </a:r>
          </a:p>
          <a:p>
            <a:pPr marL="285750" indent="-285750">
              <a:buFont typeface="Tahoma" panose="020B0604030504040204" pitchFamily="34" charset="0"/>
              <a:buChar char="−"/>
            </a:pPr>
            <a:r>
              <a:rPr lang="en-GB" sz="1400">
                <a:solidFill>
                  <a:schemeClr val="tx1"/>
                </a:solidFill>
              </a:rPr>
              <a:t>NFP/NC cascade </a:t>
            </a:r>
            <a:r>
              <a:rPr lang="en-GB" sz="1400" err="1">
                <a:solidFill>
                  <a:schemeClr val="tx1"/>
                </a:solidFill>
              </a:rPr>
              <a:t>RfS</a:t>
            </a:r>
            <a:r>
              <a:rPr lang="en-GB" sz="1400">
                <a:solidFill>
                  <a:schemeClr val="tx1"/>
                </a:solidFill>
              </a:rPr>
              <a:t> and </a:t>
            </a:r>
            <a:r>
              <a:rPr lang="en-GB" sz="1400" err="1">
                <a:solidFill>
                  <a:schemeClr val="tx1"/>
                </a:solidFill>
              </a:rPr>
              <a:t>ToRs</a:t>
            </a:r>
            <a:r>
              <a:rPr lang="en-GB" sz="1400">
                <a:solidFill>
                  <a:schemeClr val="tx1"/>
                </a:solidFill>
              </a:rPr>
              <a:t> to national experts</a:t>
            </a:r>
          </a:p>
        </p:txBody>
      </p:sp>
      <p:sp>
        <p:nvSpPr>
          <p:cNvPr id="59" name="Oval 58">
            <a:extLst>
              <a:ext uri="{FF2B5EF4-FFF2-40B4-BE49-F238E27FC236}">
                <a16:creationId xmlns:a16="http://schemas.microsoft.com/office/drawing/2014/main" id="{522C0778-4C1A-3AC5-CF80-B5D1039DB2D7}"/>
              </a:ext>
            </a:extLst>
          </p:cNvPr>
          <p:cNvSpPr/>
          <p:nvPr/>
        </p:nvSpPr>
        <p:spPr>
          <a:xfrm>
            <a:off x="9821462" y="1499118"/>
            <a:ext cx="2202306" cy="122355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Assignment</a:t>
            </a:r>
          </a:p>
        </p:txBody>
      </p:sp>
      <p:sp>
        <p:nvSpPr>
          <p:cNvPr id="63" name="Rectangle 62">
            <a:extLst>
              <a:ext uri="{FF2B5EF4-FFF2-40B4-BE49-F238E27FC236}">
                <a16:creationId xmlns:a16="http://schemas.microsoft.com/office/drawing/2014/main" id="{91F58AFF-E665-9C1E-D81C-7A39674432EA}"/>
              </a:ext>
            </a:extLst>
          </p:cNvPr>
          <p:cNvSpPr/>
          <p:nvPr/>
        </p:nvSpPr>
        <p:spPr>
          <a:xfrm>
            <a:off x="9232862" y="4628883"/>
            <a:ext cx="2869397" cy="176048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solidFill>
                <a:schemeClr val="tx1"/>
              </a:solidFill>
            </a:endParaRPr>
          </a:p>
          <a:p>
            <a:pPr marL="285750" indent="-285750">
              <a:buFont typeface="Tahoma" panose="020B0604030504040204" pitchFamily="34" charset="0"/>
              <a:buChar char="−"/>
            </a:pPr>
            <a:r>
              <a:rPr lang="en-GB" sz="1400">
                <a:solidFill>
                  <a:schemeClr val="tx1"/>
                </a:solidFill>
              </a:rPr>
              <a:t>Feedback from requestor</a:t>
            </a:r>
          </a:p>
          <a:p>
            <a:pPr marL="285750" indent="-285750">
              <a:buFont typeface="Tahoma" panose="020B0604030504040204" pitchFamily="34" charset="0"/>
              <a:buChar char="−"/>
            </a:pPr>
            <a:r>
              <a:rPr lang="en-GB" sz="1400">
                <a:solidFill>
                  <a:schemeClr val="tx1"/>
                </a:solidFill>
              </a:rPr>
              <a:t>Feedback from expert</a:t>
            </a:r>
          </a:p>
          <a:p>
            <a:pPr marL="285750" indent="-285750">
              <a:buFont typeface="Tahoma" panose="020B0604030504040204" pitchFamily="34" charset="0"/>
              <a:buChar char="−"/>
            </a:pPr>
            <a:r>
              <a:rPr lang="en-GB" sz="1400">
                <a:solidFill>
                  <a:schemeClr val="tx1"/>
                </a:solidFill>
              </a:rPr>
              <a:t>Debrief with requestor, NFP/NC and EUHTF team</a:t>
            </a:r>
          </a:p>
          <a:p>
            <a:pPr marL="285750" indent="-285750">
              <a:buFont typeface="Tahoma" panose="020B0604030504040204" pitchFamily="34" charset="0"/>
              <a:buChar char="−"/>
            </a:pPr>
            <a:r>
              <a:rPr lang="en-GB" sz="1400">
                <a:solidFill>
                  <a:schemeClr val="tx1"/>
                </a:solidFill>
              </a:rPr>
              <a:t>Publication of report/mission outcome</a:t>
            </a:r>
          </a:p>
          <a:p>
            <a:pPr marL="285750" indent="-285750">
              <a:buFont typeface="Tahoma" panose="020B0604030504040204" pitchFamily="34" charset="0"/>
              <a:buChar char="−"/>
            </a:pPr>
            <a:r>
              <a:rPr lang="en-GB" sz="1400">
                <a:solidFill>
                  <a:schemeClr val="tx1"/>
                </a:solidFill>
              </a:rPr>
              <a:t>Awareness and communication activities</a:t>
            </a:r>
          </a:p>
          <a:p>
            <a:endParaRPr lang="en-GB" sz="1400">
              <a:solidFill>
                <a:schemeClr val="tx1"/>
              </a:solidFill>
            </a:endParaRPr>
          </a:p>
        </p:txBody>
      </p:sp>
      <p:sp>
        <p:nvSpPr>
          <p:cNvPr id="1024" name="TextBox 1023">
            <a:extLst>
              <a:ext uri="{FF2B5EF4-FFF2-40B4-BE49-F238E27FC236}">
                <a16:creationId xmlns:a16="http://schemas.microsoft.com/office/drawing/2014/main" id="{21EBF2B3-3128-E016-4A30-E95B73FA2451}"/>
              </a:ext>
            </a:extLst>
          </p:cNvPr>
          <p:cNvSpPr txBox="1"/>
          <p:nvPr/>
        </p:nvSpPr>
        <p:spPr>
          <a:xfrm>
            <a:off x="9274370" y="4144460"/>
            <a:ext cx="2786381" cy="369332"/>
          </a:xfrm>
          <a:prstGeom prst="rect">
            <a:avLst/>
          </a:prstGeom>
          <a:noFill/>
        </p:spPr>
        <p:txBody>
          <a:bodyPr wrap="square" rtlCol="0">
            <a:spAutoFit/>
          </a:bodyPr>
          <a:lstStyle/>
          <a:p>
            <a:pPr algn="ctr"/>
            <a:r>
              <a:rPr lang="en-GB" b="1"/>
              <a:t>Closure of support</a:t>
            </a:r>
          </a:p>
        </p:txBody>
      </p:sp>
      <p:cxnSp>
        <p:nvCxnSpPr>
          <p:cNvPr id="1028" name="Straight Arrow Connector 1027">
            <a:extLst>
              <a:ext uri="{FF2B5EF4-FFF2-40B4-BE49-F238E27FC236}">
                <a16:creationId xmlns:a16="http://schemas.microsoft.com/office/drawing/2014/main" id="{FA6C7988-B7C0-1F7B-5C7A-94917DDF7D28}"/>
              </a:ext>
            </a:extLst>
          </p:cNvPr>
          <p:cNvCxnSpPr>
            <a:cxnSpLocks/>
          </p:cNvCxnSpPr>
          <p:nvPr/>
        </p:nvCxnSpPr>
        <p:spPr>
          <a:xfrm>
            <a:off x="5778909" y="5047983"/>
            <a:ext cx="40756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a:extLst>
              <a:ext uri="{FF2B5EF4-FFF2-40B4-BE49-F238E27FC236}">
                <a16:creationId xmlns:a16="http://schemas.microsoft.com/office/drawing/2014/main" id="{C9126580-9DB3-6811-2F74-54F73815120E}"/>
              </a:ext>
            </a:extLst>
          </p:cNvPr>
          <p:cNvCxnSpPr>
            <a:cxnSpLocks/>
          </p:cNvCxnSpPr>
          <p:nvPr/>
        </p:nvCxnSpPr>
        <p:spPr>
          <a:xfrm>
            <a:off x="9274370" y="2133859"/>
            <a:ext cx="54709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Straight Arrow Connector 1031">
            <a:extLst>
              <a:ext uri="{FF2B5EF4-FFF2-40B4-BE49-F238E27FC236}">
                <a16:creationId xmlns:a16="http://schemas.microsoft.com/office/drawing/2014/main" id="{5A6C76F8-5F10-103E-6498-FF79DBB6B63A}"/>
              </a:ext>
            </a:extLst>
          </p:cNvPr>
          <p:cNvCxnSpPr>
            <a:cxnSpLocks/>
            <a:stCxn id="59" idx="4"/>
          </p:cNvCxnSpPr>
          <p:nvPr/>
        </p:nvCxnSpPr>
        <p:spPr>
          <a:xfrm>
            <a:off x="10922615" y="2722675"/>
            <a:ext cx="0" cy="13458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DBA11FEA-CD18-A78E-680D-B3114192E131}"/>
              </a:ext>
            </a:extLst>
          </p:cNvPr>
          <p:cNvSpPr>
            <a:spLocks noGrp="1"/>
          </p:cNvSpPr>
          <p:nvPr>
            <p:ph type="title"/>
          </p:nvPr>
        </p:nvSpPr>
        <p:spPr>
          <a:xfrm>
            <a:off x="350412" y="260172"/>
            <a:ext cx="10354188" cy="602498"/>
          </a:xfrm>
        </p:spPr>
        <p:txBody>
          <a:bodyPr vert="horz" lIns="91440" tIns="45720" rIns="91440" bIns="45720" rtlCol="0" anchor="ctr">
            <a:normAutofit/>
          </a:bodyPr>
          <a:lstStyle/>
          <a:p>
            <a:r>
              <a:rPr lang="en-GB">
                <a:solidFill>
                  <a:schemeClr val="accent1"/>
                </a:solidFill>
              </a:rPr>
              <a:t>Process to mobilise EUHTF support and expertise</a:t>
            </a:r>
          </a:p>
        </p:txBody>
      </p:sp>
      <p:sp>
        <p:nvSpPr>
          <p:cNvPr id="1031" name="Rectangle 1030">
            <a:extLst>
              <a:ext uri="{FF2B5EF4-FFF2-40B4-BE49-F238E27FC236}">
                <a16:creationId xmlns:a16="http://schemas.microsoft.com/office/drawing/2014/main" id="{119BD597-69B9-32BA-BEDB-E8E562AC45F5}"/>
              </a:ext>
            </a:extLst>
          </p:cNvPr>
          <p:cNvSpPr/>
          <p:nvPr/>
        </p:nvSpPr>
        <p:spPr>
          <a:xfrm>
            <a:off x="214102" y="4647394"/>
            <a:ext cx="2576664" cy="200522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Tahoma" panose="020B0604030504040204" pitchFamily="34" charset="0"/>
              <a:buChar char="−"/>
            </a:pPr>
            <a:r>
              <a:rPr lang="en-GB" sz="1400">
                <a:solidFill>
                  <a:schemeClr val="tx1"/>
                </a:solidFill>
              </a:rPr>
              <a:t>Requestor submits a request for support. For EU/EEA MS after agreement with the national NFP/NC</a:t>
            </a:r>
          </a:p>
          <a:p>
            <a:pPr marL="285750" indent="-285750">
              <a:buFont typeface="Tahoma" panose="020B0604030504040204" pitchFamily="34" charset="0"/>
              <a:buChar char="−"/>
            </a:pPr>
            <a:endParaRPr lang="en-GB" sz="1400">
              <a:solidFill>
                <a:schemeClr val="tx1"/>
              </a:solidFill>
            </a:endParaRPr>
          </a:p>
          <a:p>
            <a:pPr marL="452438" lvl="1" indent="-182563">
              <a:buFont typeface="Tahoma" panose="020B0604030504040204" pitchFamily="34" charset="0"/>
              <a:buChar char="−"/>
            </a:pPr>
            <a:r>
              <a:rPr lang="en-GB" sz="1400">
                <a:solidFill>
                  <a:schemeClr val="tx1"/>
                </a:solidFill>
              </a:rPr>
              <a:t>Form to request support (EpiPulse)</a:t>
            </a:r>
          </a:p>
          <a:p>
            <a:pPr marL="452438" lvl="1" indent="-182563">
              <a:buFont typeface="Tahoma" panose="020B0604030504040204" pitchFamily="34" charset="0"/>
              <a:buChar char="−"/>
            </a:pPr>
            <a:r>
              <a:rPr lang="en-GB" sz="1400">
                <a:solidFill>
                  <a:schemeClr val="tx1"/>
                </a:solidFill>
              </a:rPr>
              <a:t>By email</a:t>
            </a:r>
          </a:p>
        </p:txBody>
      </p:sp>
      <p:cxnSp>
        <p:nvCxnSpPr>
          <p:cNvPr id="1045" name="Connector: Elbow 1044">
            <a:extLst>
              <a:ext uri="{FF2B5EF4-FFF2-40B4-BE49-F238E27FC236}">
                <a16:creationId xmlns:a16="http://schemas.microsoft.com/office/drawing/2014/main" id="{95C4CD4F-E4A1-9714-1CCE-46E8CC1D01AB}"/>
              </a:ext>
            </a:extLst>
          </p:cNvPr>
          <p:cNvCxnSpPr>
            <a:cxnSpLocks/>
          </p:cNvCxnSpPr>
          <p:nvPr/>
        </p:nvCxnSpPr>
        <p:spPr>
          <a:xfrm rot="16200000" flipV="1">
            <a:off x="4434988" y="927384"/>
            <a:ext cx="180042" cy="6045151"/>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7" name="Straight Arrow Connector 1046">
            <a:extLst>
              <a:ext uri="{FF2B5EF4-FFF2-40B4-BE49-F238E27FC236}">
                <a16:creationId xmlns:a16="http://schemas.microsoft.com/office/drawing/2014/main" id="{9F9E48C1-488F-F118-51B3-F7A8F42994A6}"/>
              </a:ext>
            </a:extLst>
          </p:cNvPr>
          <p:cNvCxnSpPr>
            <a:cxnSpLocks/>
          </p:cNvCxnSpPr>
          <p:nvPr/>
        </p:nvCxnSpPr>
        <p:spPr>
          <a:xfrm flipV="1">
            <a:off x="1502434" y="3712521"/>
            <a:ext cx="0" cy="149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1" name="Slide Number Placeholder 1050">
            <a:extLst>
              <a:ext uri="{FF2B5EF4-FFF2-40B4-BE49-F238E27FC236}">
                <a16:creationId xmlns:a16="http://schemas.microsoft.com/office/drawing/2014/main" id="{CC40456C-E19B-7AA2-CE52-765D3FF9BC2D}"/>
              </a:ext>
            </a:extLst>
          </p:cNvPr>
          <p:cNvSpPr>
            <a:spLocks noGrp="1"/>
          </p:cNvSpPr>
          <p:nvPr>
            <p:ph type="sldNum" sz="quarter" idx="12"/>
          </p:nvPr>
        </p:nvSpPr>
        <p:spPr/>
        <p:txBody>
          <a:bodyPr/>
          <a:lstStyle/>
          <a:p>
            <a:fld id="{F9E29A8E-A0F1-419A-8E8B-A78BF9C70DE8}" type="slidenum">
              <a:rPr lang="en-GB" smtClean="0"/>
              <a:pPr/>
              <a:t>42</a:t>
            </a:fld>
            <a:endParaRPr lang="en-GB"/>
          </a:p>
        </p:txBody>
      </p:sp>
      <p:sp>
        <p:nvSpPr>
          <p:cNvPr id="4" name="TextBox 3">
            <a:extLst>
              <a:ext uri="{FF2B5EF4-FFF2-40B4-BE49-F238E27FC236}">
                <a16:creationId xmlns:a16="http://schemas.microsoft.com/office/drawing/2014/main" id="{0531DCC9-4386-0D79-93D0-3AB5E2D0C8BE}"/>
              </a:ext>
            </a:extLst>
          </p:cNvPr>
          <p:cNvSpPr txBox="1"/>
          <p:nvPr/>
        </p:nvSpPr>
        <p:spPr>
          <a:xfrm>
            <a:off x="5120980" y="1966350"/>
            <a:ext cx="1065489" cy="430887"/>
          </a:xfrm>
          <a:prstGeom prst="rect">
            <a:avLst/>
          </a:prstGeom>
          <a:noFill/>
        </p:spPr>
        <p:txBody>
          <a:bodyPr wrap="square" rtlCol="0">
            <a:spAutoFit/>
          </a:bodyPr>
          <a:lstStyle/>
          <a:p>
            <a:pPr algn="ctr"/>
            <a:r>
              <a:rPr lang="en-GB" sz="1100" b="1"/>
              <a:t>Expression of interest</a:t>
            </a:r>
          </a:p>
        </p:txBody>
      </p:sp>
      <p:sp>
        <p:nvSpPr>
          <p:cNvPr id="18" name="TextBox 17">
            <a:extLst>
              <a:ext uri="{FF2B5EF4-FFF2-40B4-BE49-F238E27FC236}">
                <a16:creationId xmlns:a16="http://schemas.microsoft.com/office/drawing/2014/main" id="{836D4F37-A6CF-99F9-FC9C-96543682EE24}"/>
              </a:ext>
            </a:extLst>
          </p:cNvPr>
          <p:cNvSpPr txBox="1"/>
          <p:nvPr/>
        </p:nvSpPr>
        <p:spPr>
          <a:xfrm>
            <a:off x="2982812" y="1198977"/>
            <a:ext cx="2641819" cy="523220"/>
          </a:xfrm>
          <a:prstGeom prst="rect">
            <a:avLst/>
          </a:prstGeom>
          <a:noFill/>
        </p:spPr>
        <p:txBody>
          <a:bodyPr wrap="square">
            <a:spAutoFit/>
          </a:bodyPr>
          <a:lstStyle/>
          <a:p>
            <a:pPr algn="ctr"/>
            <a:r>
              <a:rPr lang="en-GB" sz="1400" b="1"/>
              <a:t>(b) Ad Hoc communication through focal points</a:t>
            </a:r>
          </a:p>
        </p:txBody>
      </p:sp>
      <p:pic>
        <p:nvPicPr>
          <p:cNvPr id="3" name="Picture 2" descr="Flag of Europe - Wikipedia">
            <a:extLst>
              <a:ext uri="{FF2B5EF4-FFF2-40B4-BE49-F238E27FC236}">
                <a16:creationId xmlns:a16="http://schemas.microsoft.com/office/drawing/2014/main" id="{C4036C27-89CC-F6B1-96C3-C8F7801AF4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759" y="2020477"/>
            <a:ext cx="548506" cy="36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7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283B-3F39-4207-A70A-4FC5EB4F8D08}"/>
              </a:ext>
            </a:extLst>
          </p:cNvPr>
          <p:cNvSpPr>
            <a:spLocks noGrp="1"/>
          </p:cNvSpPr>
          <p:nvPr>
            <p:ph type="title"/>
          </p:nvPr>
        </p:nvSpPr>
        <p:spPr>
          <a:xfrm>
            <a:off x="621129" y="432502"/>
            <a:ext cx="10354188" cy="951722"/>
          </a:xfrm>
        </p:spPr>
        <p:txBody>
          <a:bodyPr>
            <a:noAutofit/>
          </a:bodyPr>
          <a:lstStyle/>
          <a:p>
            <a:r>
              <a:rPr lang="en-GB">
                <a:solidFill>
                  <a:schemeClr val="accent1"/>
                </a:solidFill>
              </a:rPr>
              <a:t>EUHTF Expert Profiles</a:t>
            </a:r>
          </a:p>
        </p:txBody>
      </p:sp>
      <p:sp>
        <p:nvSpPr>
          <p:cNvPr id="13" name="Content Placeholder 2">
            <a:extLst>
              <a:ext uri="{FF2B5EF4-FFF2-40B4-BE49-F238E27FC236}">
                <a16:creationId xmlns:a16="http://schemas.microsoft.com/office/drawing/2014/main" id="{C8A10343-DF86-4E46-AFCB-84657DFCED82}"/>
              </a:ext>
            </a:extLst>
          </p:cNvPr>
          <p:cNvSpPr>
            <a:spLocks noGrp="1"/>
          </p:cNvSpPr>
          <p:nvPr>
            <p:ph idx="1"/>
          </p:nvPr>
        </p:nvSpPr>
        <p:spPr>
          <a:xfrm>
            <a:off x="490902" y="1728353"/>
            <a:ext cx="11523297" cy="4930851"/>
          </a:xfrm>
        </p:spPr>
        <p:txBody>
          <a:bodyPr vert="horz" lIns="91440" tIns="45720" rIns="91440" bIns="45720" rtlCol="0" anchor="t">
            <a:noAutofit/>
          </a:bodyPr>
          <a:lstStyle/>
          <a:p>
            <a:pPr>
              <a:lnSpc>
                <a:spcPct val="110000"/>
              </a:lnSpc>
              <a:spcBef>
                <a:spcPts val="600"/>
              </a:spcBef>
              <a:spcAft>
                <a:spcPts val="600"/>
              </a:spcAft>
              <a:buClr>
                <a:schemeClr val="tx2"/>
              </a:buClr>
              <a:tabLst>
                <a:tab pos="228600" algn="l"/>
              </a:tabLst>
            </a:pPr>
            <a:r>
              <a:rPr lang="en-GB" sz="2000">
                <a:ea typeface="Batang" panose="02030600000101010101" pitchFamily="18" charset="-127"/>
              </a:rPr>
              <a:t>Initial e</a:t>
            </a:r>
            <a:r>
              <a:rPr lang="en-GB" sz="2000">
                <a:effectLst/>
                <a:latin typeface="Tahoma" panose="020B0604030504040204" pitchFamily="34" charset="0"/>
                <a:ea typeface="Batang" panose="02030600000101010101" pitchFamily="18" charset="-127"/>
                <a:cs typeface="Tahoma" panose="020B0604030504040204" pitchFamily="34" charset="0"/>
              </a:rPr>
              <a:t>xpert’s profiles for the EUTHF Enhanced Emergency Capacity:</a:t>
            </a:r>
            <a:endParaRPr lang="en-GB" sz="2000">
              <a:effectLst/>
              <a:latin typeface="Tahoma" panose="020B0604030504040204" pitchFamily="34" charset="0"/>
              <a:ea typeface="Batang" panose="02030600000101010101" pitchFamily="18" charset="-127"/>
              <a:cs typeface="Times New Roman" panose="02020603050405020304" pitchFamily="18" charset="0"/>
            </a:endParaRP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Public Health Epidemiologist</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Public Health Microbiologist</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Public Health Preparedness and Response expert </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Emergency operations centre (EOC) expert</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Infection prevention and control (IPC) expert</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Points of Entry/Border Health expert</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r>
              <a:rPr lang="en-GB" sz="2000">
                <a:ea typeface="Batang" panose="02030600000101010101" pitchFamily="18" charset="-127"/>
              </a:rPr>
              <a:t>Risk communicator</a:t>
            </a:r>
          </a:p>
          <a:p>
            <a:pPr marL="342900" indent="-342900">
              <a:lnSpc>
                <a:spcPct val="100000"/>
              </a:lnSpc>
              <a:spcBef>
                <a:spcPts val="600"/>
              </a:spcBef>
              <a:spcAft>
                <a:spcPts val="600"/>
              </a:spcAft>
              <a:buClr>
                <a:schemeClr val="tx2"/>
              </a:buClr>
              <a:buFont typeface="Arial" panose="020B0604020202020204" pitchFamily="34" charset="0"/>
              <a:buChar char="•"/>
              <a:tabLst>
                <a:tab pos="228600" algn="l"/>
              </a:tabLst>
            </a:pPr>
            <a:endParaRPr lang="en-GB" sz="2000">
              <a:ea typeface="Batang" panose="02030600000101010101" pitchFamily="18" charset="-127"/>
            </a:endParaRPr>
          </a:p>
          <a:p>
            <a:pPr>
              <a:lnSpc>
                <a:spcPct val="100000"/>
              </a:lnSpc>
              <a:spcBef>
                <a:spcPts val="600"/>
              </a:spcBef>
              <a:spcAft>
                <a:spcPts val="600"/>
              </a:spcAft>
              <a:buClr>
                <a:schemeClr val="tx2"/>
              </a:buClr>
              <a:tabLst>
                <a:tab pos="228600" algn="l"/>
              </a:tabLst>
            </a:pPr>
            <a:r>
              <a:rPr lang="en-GB" sz="2000">
                <a:effectLst/>
                <a:latin typeface="Tahoma" panose="020B0604030504040204" pitchFamily="34" charset="0"/>
                <a:ea typeface="Batang" panose="02030600000101010101" pitchFamily="18" charset="-127"/>
              </a:rPr>
              <a:t>Note: Upon specific request for support, if a further expert profile is requested, ECDC will attempt to source support</a:t>
            </a:r>
            <a:endParaRPr lang="en-GB" sz="2000">
              <a:ea typeface="Batang" panose="02030600000101010101" pitchFamily="18" charset="-127"/>
            </a:endParaRPr>
          </a:p>
        </p:txBody>
      </p:sp>
      <p:pic>
        <p:nvPicPr>
          <p:cNvPr id="3" name="Picture 8">
            <a:extLst>
              <a:ext uri="{FF2B5EF4-FFF2-40B4-BE49-F238E27FC236}">
                <a16:creationId xmlns:a16="http://schemas.microsoft.com/office/drawing/2014/main" id="{41FCB1DB-E766-ED3D-7D06-CCCED0DF6B31}"/>
              </a:ext>
            </a:extLst>
          </p:cNvPr>
          <p:cNvPicPr>
            <a:picLocks noChangeAspect="1"/>
          </p:cNvPicPr>
          <p:nvPr/>
        </p:nvPicPr>
        <p:blipFill>
          <a:blip r:embed="rId3"/>
          <a:stretch>
            <a:fillRect/>
          </a:stretch>
        </p:blipFill>
        <p:spPr>
          <a:xfrm>
            <a:off x="7518018" y="2382101"/>
            <a:ext cx="4095677" cy="3063745"/>
          </a:xfrm>
          <a:prstGeom prst="rect">
            <a:avLst/>
          </a:prstGeom>
        </p:spPr>
      </p:pic>
    </p:spTree>
    <p:extLst>
      <p:ext uri="{BB962C8B-B14F-4D97-AF65-F5344CB8AC3E}">
        <p14:creationId xmlns:p14="http://schemas.microsoft.com/office/powerpoint/2010/main" val="3493074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p:txBody>
          <a:bodyPr>
            <a:normAutofit/>
          </a:bodyPr>
          <a:lstStyle/>
          <a:p>
            <a:r>
              <a:rPr lang="en-GB">
                <a:solidFill>
                  <a:schemeClr val="accent1"/>
                </a:solidFill>
              </a:rPr>
              <a:t>Deploying fellows with the EUHTF</a:t>
            </a:r>
          </a:p>
        </p:txBody>
      </p:sp>
      <p:sp>
        <p:nvSpPr>
          <p:cNvPr id="3" name="Content Placeholder 2">
            <a:extLst>
              <a:ext uri="{FF2B5EF4-FFF2-40B4-BE49-F238E27FC236}">
                <a16:creationId xmlns:a16="http://schemas.microsoft.com/office/drawing/2014/main" id="{44C5B4BC-5353-4078-884F-EF7D4CD3D993}"/>
              </a:ext>
            </a:extLst>
          </p:cNvPr>
          <p:cNvSpPr>
            <a:spLocks noGrp="1"/>
          </p:cNvSpPr>
          <p:nvPr>
            <p:ph idx="1"/>
          </p:nvPr>
        </p:nvSpPr>
        <p:spPr>
          <a:xfrm>
            <a:off x="245097" y="1474237"/>
            <a:ext cx="11539465" cy="4702726"/>
          </a:xfrm>
        </p:spPr>
        <p:txBody>
          <a:bodyPr>
            <a:noAutofit/>
          </a:bodyPr>
          <a:lstStyle/>
          <a:p>
            <a:pPr marL="342900" indent="-342900">
              <a:lnSpc>
                <a:spcPct val="100000"/>
              </a:lnSpc>
              <a:spcBef>
                <a:spcPts val="1200"/>
              </a:spcBef>
              <a:buFont typeface="Arial" panose="020B0604020202020204" pitchFamily="34" charset="0"/>
              <a:buChar char="•"/>
            </a:pPr>
            <a:r>
              <a:rPr lang="en-GB" sz="2200" kern="1200">
                <a:solidFill>
                  <a:schemeClr val="dk1"/>
                </a:solidFill>
                <a:effectLst/>
                <a:latin typeface="+mn-lt"/>
                <a:ea typeface="+mn-ea"/>
                <a:cs typeface="+mn-cs"/>
              </a:rPr>
              <a:t>Fellows automatically part of the pool of Experts</a:t>
            </a:r>
          </a:p>
          <a:p>
            <a:pPr>
              <a:lnSpc>
                <a:spcPct val="100000"/>
              </a:lnSpc>
              <a:spcBef>
                <a:spcPts val="1200"/>
              </a:spcBef>
            </a:pPr>
            <a:endParaRPr lang="en-GB" sz="2200">
              <a:solidFill>
                <a:schemeClr val="dk1"/>
              </a:solidFill>
              <a:latin typeface="+mn-lt"/>
              <a:ea typeface="+mn-ea"/>
              <a:cs typeface="+mn-cs"/>
            </a:endParaRPr>
          </a:p>
          <a:p>
            <a:pPr>
              <a:lnSpc>
                <a:spcPct val="100000"/>
              </a:lnSpc>
              <a:spcBef>
                <a:spcPts val="1200"/>
              </a:spcBef>
            </a:pPr>
            <a:r>
              <a:rPr lang="en-GB" sz="2200">
                <a:solidFill>
                  <a:schemeClr val="dk1"/>
                </a:solidFill>
                <a:latin typeface="+mn-lt"/>
                <a:ea typeface="+mn-ea"/>
                <a:cs typeface="+mn-cs"/>
              </a:rPr>
              <a:t>ECDC EUHTF Coordination team contacts Fellowship office</a:t>
            </a:r>
          </a:p>
          <a:p>
            <a:pPr marL="342900" indent="-342900">
              <a:lnSpc>
                <a:spcPct val="100000"/>
              </a:lnSpc>
              <a:spcBef>
                <a:spcPts val="1200"/>
              </a:spcBef>
              <a:buFont typeface="Arial" panose="020B0604020202020204" pitchFamily="34" charset="0"/>
              <a:buChar char="•"/>
            </a:pPr>
            <a:r>
              <a:rPr lang="en-GB" sz="2200">
                <a:solidFill>
                  <a:schemeClr val="dk1"/>
                </a:solidFill>
                <a:latin typeface="+mn-lt"/>
                <a:ea typeface="+mn-ea"/>
                <a:cs typeface="+mn-cs"/>
              </a:rPr>
              <a:t>Project opportunity form</a:t>
            </a:r>
            <a:endParaRPr lang="en-GB" sz="2200" kern="1200">
              <a:solidFill>
                <a:schemeClr val="dk1"/>
              </a:solidFill>
              <a:effectLst/>
              <a:latin typeface="+mn-lt"/>
              <a:ea typeface="+mn-ea"/>
              <a:cs typeface="+mn-cs"/>
            </a:endParaRPr>
          </a:p>
          <a:p>
            <a:pPr marL="342900" indent="-342900">
              <a:lnSpc>
                <a:spcPct val="100000"/>
              </a:lnSpc>
              <a:spcBef>
                <a:spcPts val="1200"/>
              </a:spcBef>
              <a:buFont typeface="Arial" panose="020B0604020202020204" pitchFamily="34" charset="0"/>
              <a:buChar char="•"/>
            </a:pPr>
            <a:r>
              <a:rPr lang="en-GB" sz="2200" err="1">
                <a:solidFill>
                  <a:schemeClr val="dk1"/>
                </a:solidFill>
                <a:latin typeface="+mn-lt"/>
                <a:ea typeface="+mn-ea"/>
                <a:cs typeface="+mn-cs"/>
              </a:rPr>
              <a:t>ToR</a:t>
            </a:r>
            <a:endParaRPr lang="en-GB" sz="2200">
              <a:solidFill>
                <a:schemeClr val="dk1"/>
              </a:solidFill>
              <a:latin typeface="+mn-lt"/>
              <a:ea typeface="+mn-ea"/>
              <a:cs typeface="+mn-cs"/>
            </a:endParaRPr>
          </a:p>
          <a:p>
            <a:pPr marL="342900" indent="-342900">
              <a:lnSpc>
                <a:spcPct val="100000"/>
              </a:lnSpc>
              <a:spcBef>
                <a:spcPts val="1200"/>
              </a:spcBef>
              <a:buFont typeface="Arial" panose="020B0604020202020204" pitchFamily="34" charset="0"/>
              <a:buChar char="•"/>
            </a:pPr>
            <a:r>
              <a:rPr lang="en-GB" sz="2200" kern="1200">
                <a:solidFill>
                  <a:schemeClr val="dk1"/>
                </a:solidFill>
                <a:effectLst/>
                <a:latin typeface="+mn-lt"/>
                <a:ea typeface="+mn-ea"/>
                <a:cs typeface="+mn-cs"/>
              </a:rPr>
              <a:t>International assignment</a:t>
            </a:r>
          </a:p>
          <a:p>
            <a:pPr marL="342900" indent="-342900">
              <a:lnSpc>
                <a:spcPct val="100000"/>
              </a:lnSpc>
              <a:spcBef>
                <a:spcPts val="1200"/>
              </a:spcBef>
              <a:buFont typeface="Arial" panose="020B0604020202020204" pitchFamily="34" charset="0"/>
              <a:buChar char="•"/>
            </a:pPr>
            <a:r>
              <a:rPr lang="en-GB" sz="2200">
                <a:solidFill>
                  <a:schemeClr val="dk1"/>
                </a:solidFill>
                <a:latin typeface="+mn-lt"/>
                <a:ea typeface="+mn-ea"/>
                <a:cs typeface="+mn-cs"/>
              </a:rPr>
              <a:t>CV + Motivational letter</a:t>
            </a:r>
          </a:p>
          <a:p>
            <a:pPr>
              <a:lnSpc>
                <a:spcPct val="100000"/>
              </a:lnSpc>
              <a:spcBef>
                <a:spcPts val="1200"/>
              </a:spcBef>
            </a:pPr>
            <a:endParaRPr lang="en-GB" sz="2200">
              <a:solidFill>
                <a:schemeClr val="dk1"/>
              </a:solidFill>
              <a:latin typeface="+mn-lt"/>
              <a:ea typeface="+mn-ea"/>
              <a:cs typeface="+mn-cs"/>
            </a:endParaRPr>
          </a:p>
          <a:p>
            <a:pPr>
              <a:lnSpc>
                <a:spcPct val="100000"/>
              </a:lnSpc>
              <a:spcBef>
                <a:spcPts val="1200"/>
              </a:spcBef>
            </a:pPr>
            <a:r>
              <a:rPr lang="en-GB" sz="2200">
                <a:solidFill>
                  <a:schemeClr val="dk1"/>
                </a:solidFill>
                <a:latin typeface="+mn-lt"/>
                <a:ea typeface="+mn-ea"/>
                <a:cs typeface="+mn-cs"/>
              </a:rPr>
              <a:t>Supervised by ECDC Coordination team and/or ECDC staff</a:t>
            </a:r>
          </a:p>
          <a:p>
            <a:pPr marL="342900" indent="-342900">
              <a:lnSpc>
                <a:spcPct val="100000"/>
              </a:lnSpc>
              <a:spcBef>
                <a:spcPts val="1200"/>
              </a:spcBef>
              <a:buFont typeface="Arial" panose="020B0604020202020204" pitchFamily="34" charset="0"/>
              <a:buChar char="•"/>
            </a:pPr>
            <a:endParaRPr lang="en-GB" sz="2200">
              <a:solidFill>
                <a:schemeClr val="dk1"/>
              </a:solidFill>
              <a:latin typeface="+mn-lt"/>
              <a:ea typeface="+mn-ea"/>
              <a:cs typeface="+mn-cs"/>
            </a:endParaRPr>
          </a:p>
        </p:txBody>
      </p:sp>
      <p:sp>
        <p:nvSpPr>
          <p:cNvPr id="5" name="Slide Number Placeholder 4">
            <a:extLst>
              <a:ext uri="{FF2B5EF4-FFF2-40B4-BE49-F238E27FC236}">
                <a16:creationId xmlns:a16="http://schemas.microsoft.com/office/drawing/2014/main" id="{B176B5CB-9AF1-467F-85B1-E775D8B1FC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1159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p:txBody>
          <a:bodyPr>
            <a:normAutofit/>
          </a:bodyPr>
          <a:lstStyle/>
          <a:p>
            <a:r>
              <a:rPr lang="en-GB">
                <a:solidFill>
                  <a:schemeClr val="accent1"/>
                </a:solidFill>
              </a:rPr>
              <a:t>EUHTF funding</a:t>
            </a:r>
          </a:p>
        </p:txBody>
      </p:sp>
      <p:sp>
        <p:nvSpPr>
          <p:cNvPr id="3" name="Content Placeholder 2">
            <a:extLst>
              <a:ext uri="{FF2B5EF4-FFF2-40B4-BE49-F238E27FC236}">
                <a16:creationId xmlns:a16="http://schemas.microsoft.com/office/drawing/2014/main" id="{44C5B4BC-5353-4078-884F-EF7D4CD3D993}"/>
              </a:ext>
            </a:extLst>
          </p:cNvPr>
          <p:cNvSpPr>
            <a:spLocks noGrp="1"/>
          </p:cNvSpPr>
          <p:nvPr>
            <p:ph idx="1"/>
          </p:nvPr>
        </p:nvSpPr>
        <p:spPr>
          <a:xfrm>
            <a:off x="245097" y="1474237"/>
            <a:ext cx="11539465" cy="4702726"/>
          </a:xfrm>
        </p:spPr>
        <p:txBody>
          <a:bodyPr>
            <a:noAutofit/>
          </a:bodyPr>
          <a:lstStyle/>
          <a:p>
            <a:pPr marL="342900" indent="-342900">
              <a:lnSpc>
                <a:spcPct val="100000"/>
              </a:lnSpc>
              <a:spcBef>
                <a:spcPts val="1200"/>
              </a:spcBef>
              <a:buFont typeface="Arial" panose="020B0604020202020204" pitchFamily="34" charset="0"/>
              <a:buChar char="•"/>
            </a:pPr>
            <a:r>
              <a:rPr lang="en-GB" sz="2200" kern="1200">
                <a:solidFill>
                  <a:schemeClr val="dk1"/>
                </a:solidFill>
                <a:effectLst/>
                <a:latin typeface="+mn-lt"/>
                <a:ea typeface="+mn-ea"/>
                <a:cs typeface="+mn-cs"/>
              </a:rPr>
              <a:t>EUHTF routine expenses (cost for </a:t>
            </a:r>
            <a:r>
              <a:rPr lang="en-GB" sz="2200">
                <a:solidFill>
                  <a:schemeClr val="dk1"/>
                </a:solidFill>
                <a:latin typeface="+mn-lt"/>
                <a:ea typeface="+mn-ea"/>
                <a:cs typeface="+mn-cs"/>
              </a:rPr>
              <a:t>ECDC staff, EUHTF administrative operation and EUHTF work plan activities) </a:t>
            </a:r>
          </a:p>
          <a:p>
            <a:pPr marL="1028700" lvl="1" indent="-342900">
              <a:lnSpc>
                <a:spcPct val="100000"/>
              </a:lnSpc>
              <a:spcBef>
                <a:spcPts val="1200"/>
              </a:spcBef>
            </a:pPr>
            <a:r>
              <a:rPr lang="en-GB" sz="2200">
                <a:solidFill>
                  <a:schemeClr val="dk1"/>
                </a:solidFill>
                <a:latin typeface="+mn-lt"/>
                <a:ea typeface="+mn-ea"/>
                <a:cs typeface="+mn-cs"/>
              </a:rPr>
              <a:t>funded through the ECDC annual budget</a:t>
            </a:r>
          </a:p>
          <a:p>
            <a:pPr marL="342900" indent="-342900">
              <a:lnSpc>
                <a:spcPct val="100000"/>
              </a:lnSpc>
              <a:spcBef>
                <a:spcPts val="1200"/>
              </a:spcBef>
              <a:buFont typeface="Arial" panose="020B0604020202020204" pitchFamily="34" charset="0"/>
              <a:buChar char="•"/>
            </a:pPr>
            <a:r>
              <a:rPr lang="en-GB" sz="2200">
                <a:solidFill>
                  <a:schemeClr val="dk1"/>
                </a:solidFill>
                <a:latin typeface="+mn-lt"/>
                <a:ea typeface="+mn-ea"/>
                <a:cs typeface="+mn-cs"/>
              </a:rPr>
              <a:t>Deployment related expenses (travel, accommodation, per diem) </a:t>
            </a:r>
          </a:p>
          <a:p>
            <a:pPr marL="1028700" lvl="1" indent="-342900">
              <a:lnSpc>
                <a:spcPct val="100000"/>
              </a:lnSpc>
              <a:spcBef>
                <a:spcPts val="1200"/>
              </a:spcBef>
            </a:pPr>
            <a:r>
              <a:rPr lang="en-GB" sz="2200">
                <a:solidFill>
                  <a:schemeClr val="dk1"/>
                </a:solidFill>
                <a:latin typeface="+mn-lt"/>
                <a:ea typeface="+mn-ea"/>
                <a:cs typeface="+mn-cs"/>
              </a:rPr>
              <a:t>covered by the organisation coordinating the deployment </a:t>
            </a:r>
          </a:p>
          <a:p>
            <a:pPr marL="1485900" lvl="2" indent="-342900">
              <a:lnSpc>
                <a:spcPct val="100000"/>
              </a:lnSpc>
              <a:spcBef>
                <a:spcPts val="1200"/>
              </a:spcBef>
              <a:buFont typeface="Wingdings" panose="05000000000000000000" pitchFamily="2" charset="2"/>
              <a:buChar char="è"/>
            </a:pPr>
            <a:r>
              <a:rPr lang="en-GB" sz="1800">
                <a:solidFill>
                  <a:schemeClr val="dk1"/>
                </a:solidFill>
                <a:latin typeface="+mn-lt"/>
                <a:ea typeface="+mn-ea"/>
                <a:cs typeface="+mn-cs"/>
              </a:rPr>
              <a:t>ECDC</a:t>
            </a:r>
          </a:p>
          <a:p>
            <a:pPr marL="1485900" lvl="2" indent="-342900">
              <a:lnSpc>
                <a:spcPct val="100000"/>
              </a:lnSpc>
              <a:spcBef>
                <a:spcPts val="1200"/>
              </a:spcBef>
              <a:buFont typeface="Wingdings" panose="05000000000000000000" pitchFamily="2" charset="2"/>
              <a:buChar char="è"/>
            </a:pPr>
            <a:r>
              <a:rPr lang="en-GB" sz="1800">
                <a:solidFill>
                  <a:schemeClr val="dk1"/>
                </a:solidFill>
                <a:latin typeface="+mn-lt"/>
                <a:ea typeface="+mn-ea"/>
                <a:cs typeface="+mn-cs"/>
              </a:rPr>
              <a:t>DG ECHO</a:t>
            </a:r>
          </a:p>
          <a:p>
            <a:pPr marL="1485900" lvl="2" indent="-342900">
              <a:lnSpc>
                <a:spcPct val="100000"/>
              </a:lnSpc>
              <a:spcBef>
                <a:spcPts val="1200"/>
              </a:spcBef>
              <a:buFont typeface="Wingdings" panose="05000000000000000000" pitchFamily="2" charset="2"/>
              <a:buChar char="è"/>
            </a:pPr>
            <a:r>
              <a:rPr lang="en-GB" sz="1800">
                <a:solidFill>
                  <a:schemeClr val="dk1"/>
                </a:solidFill>
                <a:latin typeface="+mn-lt"/>
                <a:ea typeface="+mn-ea"/>
                <a:cs typeface="+mn-cs"/>
              </a:rPr>
              <a:t>GOARN</a:t>
            </a:r>
          </a:p>
          <a:p>
            <a:pPr marL="342900" indent="-342900">
              <a:lnSpc>
                <a:spcPct val="100000"/>
              </a:lnSpc>
              <a:spcBef>
                <a:spcPts val="1200"/>
              </a:spcBef>
              <a:buFont typeface="Arial" panose="020B0604020202020204" pitchFamily="34" charset="0"/>
              <a:buChar char="•"/>
            </a:pPr>
            <a:r>
              <a:rPr lang="en-GB" sz="2200">
                <a:solidFill>
                  <a:schemeClr val="dk1"/>
                </a:solidFill>
                <a:latin typeface="+mn-lt"/>
                <a:ea typeface="+mn-ea"/>
                <a:cs typeface="+mn-cs"/>
              </a:rPr>
              <a:t>Expert’s salary </a:t>
            </a:r>
          </a:p>
          <a:p>
            <a:pPr marL="1028700" lvl="1" indent="-342900">
              <a:lnSpc>
                <a:spcPct val="100000"/>
              </a:lnSpc>
              <a:spcBef>
                <a:spcPts val="1200"/>
              </a:spcBef>
            </a:pPr>
            <a:r>
              <a:rPr lang="en-GB" sz="2200">
                <a:solidFill>
                  <a:schemeClr val="dk1"/>
                </a:solidFill>
                <a:latin typeface="+mn-lt"/>
                <a:ea typeface="+mn-ea"/>
                <a:cs typeface="+mn-cs"/>
              </a:rPr>
              <a:t>paid by the organisation employing the EUHTF staff</a:t>
            </a:r>
          </a:p>
        </p:txBody>
      </p:sp>
      <p:sp>
        <p:nvSpPr>
          <p:cNvPr id="5" name="Slide Number Placeholder 4">
            <a:extLst>
              <a:ext uri="{FF2B5EF4-FFF2-40B4-BE49-F238E27FC236}">
                <a16:creationId xmlns:a16="http://schemas.microsoft.com/office/drawing/2014/main" id="{B176B5CB-9AF1-467F-85B1-E775D8B1FC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382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p:txBody>
          <a:bodyPr>
            <a:normAutofit fontScale="90000"/>
          </a:bodyPr>
          <a:lstStyle/>
          <a:p>
            <a:r>
              <a:rPr lang="en-GB">
                <a:solidFill>
                  <a:schemeClr val="accent1"/>
                </a:solidFill>
              </a:rPr>
              <a:t>Update on ongoing/completed EUHTF assignments </a:t>
            </a:r>
          </a:p>
        </p:txBody>
      </p:sp>
      <p:sp>
        <p:nvSpPr>
          <p:cNvPr id="5" name="Slide Number Placeholder 4">
            <a:extLst>
              <a:ext uri="{FF2B5EF4-FFF2-40B4-BE49-F238E27FC236}">
                <a16:creationId xmlns:a16="http://schemas.microsoft.com/office/drawing/2014/main" id="{B176B5CB-9AF1-467F-85B1-E775D8B1FC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8994C7B4-7433-F604-F473-56F4FD49950C}"/>
              </a:ext>
            </a:extLst>
          </p:cNvPr>
          <p:cNvGraphicFramePr>
            <a:graphicFrameLocks noGrp="1"/>
          </p:cNvGraphicFramePr>
          <p:nvPr/>
        </p:nvGraphicFramePr>
        <p:xfrm>
          <a:off x="431999" y="1592270"/>
          <a:ext cx="11433731" cy="3989671"/>
        </p:xfrm>
        <a:graphic>
          <a:graphicData uri="http://schemas.openxmlformats.org/drawingml/2006/table">
            <a:tbl>
              <a:tblPr firstRow="1" firstCol="1" bandRow="1">
                <a:tableStyleId>{3B4B98B0-60AC-42C2-AFA5-B58CD77FA1E5}</a:tableStyleId>
              </a:tblPr>
              <a:tblGrid>
                <a:gridCol w="1878582">
                  <a:extLst>
                    <a:ext uri="{9D8B030D-6E8A-4147-A177-3AD203B41FA5}">
                      <a16:colId xmlns:a16="http://schemas.microsoft.com/office/drawing/2014/main" val="715620906"/>
                    </a:ext>
                  </a:extLst>
                </a:gridCol>
                <a:gridCol w="7885471">
                  <a:extLst>
                    <a:ext uri="{9D8B030D-6E8A-4147-A177-3AD203B41FA5}">
                      <a16:colId xmlns:a16="http://schemas.microsoft.com/office/drawing/2014/main" val="857000083"/>
                    </a:ext>
                  </a:extLst>
                </a:gridCol>
                <a:gridCol w="1669678">
                  <a:extLst>
                    <a:ext uri="{9D8B030D-6E8A-4147-A177-3AD203B41FA5}">
                      <a16:colId xmlns:a16="http://schemas.microsoft.com/office/drawing/2014/main" val="917402033"/>
                    </a:ext>
                  </a:extLst>
                </a:gridCol>
              </a:tblGrid>
              <a:tr h="270130">
                <a:tc>
                  <a:txBody>
                    <a:bodyPr/>
                    <a:lstStyle/>
                    <a:p>
                      <a:r>
                        <a:rPr lang="en-GB" sz="1800">
                          <a:solidFill>
                            <a:schemeClr val="accent1"/>
                          </a:solidFill>
                          <a:effectLst/>
                        </a:rPr>
                        <a:t>Requestor</a:t>
                      </a:r>
                      <a:endParaRPr lang="en-GB" sz="1800">
                        <a:solidFill>
                          <a:schemeClr val="accent1"/>
                        </a:solidFill>
                        <a:effectLst/>
                        <a:latin typeface="+mn-lt"/>
                        <a:ea typeface="Calibri" panose="020F0502020204030204" pitchFamily="34" charset="0"/>
                      </a:endParaRPr>
                    </a:p>
                  </a:txBody>
                  <a:tcPr marL="26551" marR="26551" marT="0" marB="0" anchor="ctr"/>
                </a:tc>
                <a:tc>
                  <a:txBody>
                    <a:bodyPr/>
                    <a:lstStyle/>
                    <a:p>
                      <a:r>
                        <a:rPr lang="en-GB" sz="1800">
                          <a:solidFill>
                            <a:schemeClr val="accent1"/>
                          </a:solidFill>
                          <a:effectLst/>
                        </a:rPr>
                        <a:t>Technical Area/Topic</a:t>
                      </a:r>
                      <a:endParaRPr lang="en-GB" sz="1800">
                        <a:solidFill>
                          <a:schemeClr val="accent1"/>
                        </a:solidFill>
                        <a:effectLst/>
                        <a:latin typeface="+mn-lt"/>
                        <a:ea typeface="Calibri" panose="020F0502020204030204" pitchFamily="34" charset="0"/>
                      </a:endParaRPr>
                    </a:p>
                  </a:txBody>
                  <a:tcPr marL="26551" marR="26551" marT="0" marB="0" anchor="ctr"/>
                </a:tc>
                <a:tc>
                  <a:txBody>
                    <a:bodyPr/>
                    <a:lstStyle/>
                    <a:p>
                      <a:r>
                        <a:rPr lang="en-GB" sz="1800">
                          <a:solidFill>
                            <a:schemeClr val="accent1"/>
                          </a:solidFill>
                          <a:effectLst/>
                        </a:rPr>
                        <a:t>Status</a:t>
                      </a:r>
                      <a:endParaRPr lang="en-GB" sz="1800">
                        <a:solidFill>
                          <a:schemeClr val="accent1"/>
                        </a:solidFill>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328283">
                <a:tc>
                  <a:txBody>
                    <a:bodyPr/>
                    <a:lstStyle/>
                    <a:p>
                      <a:r>
                        <a:rPr lang="en-GB" sz="1800">
                          <a:effectLst/>
                          <a:latin typeface="+mn-lt"/>
                          <a:ea typeface="Calibri" panose="020F0502020204030204" pitchFamily="34" charset="0"/>
                        </a:rPr>
                        <a:t>France</a:t>
                      </a:r>
                    </a:p>
                  </a:txBody>
                  <a:tcPr marL="26551" marR="26551" marT="0" marB="0" anchor="ctr"/>
                </a:tc>
                <a:tc>
                  <a:txBody>
                    <a:bodyPr/>
                    <a:lstStyle/>
                    <a:p>
                      <a:r>
                        <a:rPr lang="en-GB" sz="1800" b="1">
                          <a:effectLst/>
                        </a:rPr>
                        <a:t>Epidemic intelligence and response</a:t>
                      </a:r>
                      <a:r>
                        <a:rPr lang="en-GB" sz="1800" b="0">
                          <a:effectLst/>
                        </a:rPr>
                        <a:t> for </a:t>
                      </a:r>
                      <a:r>
                        <a:rPr lang="en-GB" sz="1800">
                          <a:effectLst/>
                        </a:rPr>
                        <a:t>two m</a:t>
                      </a:r>
                      <a:r>
                        <a:rPr lang="en-GB" sz="1800" b="0">
                          <a:effectLst/>
                        </a:rPr>
                        <a:t>ass gathering events</a:t>
                      </a:r>
                      <a:endParaRPr lang="en-GB" sz="1800" b="0">
                        <a:effectLst/>
                        <a:latin typeface="+mn-lt"/>
                        <a:ea typeface="Calibri" panose="020F0502020204030204" pitchFamily="34" charset="0"/>
                      </a:endParaRPr>
                    </a:p>
                  </a:txBody>
                  <a:tcPr marL="26551" marR="26551" marT="0" marB="0" anchor="ctr"/>
                </a:tc>
                <a:tc>
                  <a:txBody>
                    <a:bodyPr/>
                    <a:lstStyle/>
                    <a:p>
                      <a:r>
                        <a:rPr lang="en-GB" sz="1800">
                          <a:effectLst/>
                        </a:rPr>
                        <a:t>Ongoing</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346807724"/>
                  </a:ext>
                </a:extLst>
              </a:tr>
              <a:tr h="328283">
                <a:tc>
                  <a:txBody>
                    <a:bodyPr/>
                    <a:lstStyle/>
                    <a:p>
                      <a:r>
                        <a:rPr lang="en-GB" sz="1800">
                          <a:effectLst/>
                        </a:rPr>
                        <a:t>Germany</a:t>
                      </a:r>
                      <a:endParaRPr lang="en-GB" sz="1800">
                        <a:effectLst/>
                        <a:latin typeface="+mn-lt"/>
                        <a:ea typeface="Calibri" panose="020F0502020204030204" pitchFamily="34" charset="0"/>
                      </a:endParaRPr>
                    </a:p>
                  </a:txBody>
                  <a:tcPr marL="26551" marR="26551" marT="0" marB="0" anchor="ctr"/>
                </a:tc>
                <a:tc>
                  <a:txBody>
                    <a:bodyPr/>
                    <a:lstStyle/>
                    <a:p>
                      <a:r>
                        <a:rPr lang="en-GB" sz="1800" b="1">
                          <a:effectLst/>
                        </a:rPr>
                        <a:t>AAR</a:t>
                      </a:r>
                      <a:r>
                        <a:rPr lang="en-GB" sz="1800">
                          <a:effectLst/>
                        </a:rPr>
                        <a:t>: coordination public health and international airports during COVID-19</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Ongoing</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4162576847"/>
                  </a:ext>
                </a:extLst>
              </a:tr>
              <a:tr h="366256">
                <a:tc>
                  <a:txBody>
                    <a:bodyPr/>
                    <a:lstStyle/>
                    <a:p>
                      <a:r>
                        <a:rPr lang="en-GB" sz="1800">
                          <a:effectLst/>
                          <a:latin typeface="+mn-lt"/>
                          <a:ea typeface="Calibri" panose="020F0502020204030204" pitchFamily="34" charset="0"/>
                        </a:rPr>
                        <a:t>Ireland</a:t>
                      </a:r>
                    </a:p>
                  </a:txBody>
                  <a:tcPr marL="26551" marR="26551" marT="0" marB="0" anchor="ctr"/>
                </a:tc>
                <a:tc>
                  <a:txBody>
                    <a:bodyPr/>
                    <a:lstStyle/>
                    <a:p>
                      <a:r>
                        <a:rPr lang="en-GB" sz="1800">
                          <a:effectLst/>
                        </a:rPr>
                        <a:t>Multi-country </a:t>
                      </a:r>
                      <a:r>
                        <a:rPr lang="en-GB" sz="1800" b="1">
                          <a:effectLst/>
                        </a:rPr>
                        <a:t>operational research</a:t>
                      </a:r>
                      <a:r>
                        <a:rPr lang="en-GB" sz="1800">
                          <a:effectLst/>
                        </a:rPr>
                        <a:t>: </a:t>
                      </a:r>
                      <a:r>
                        <a:rPr lang="en-GB" sz="1800" err="1">
                          <a:effectLst/>
                        </a:rPr>
                        <a:t>iGAS</a:t>
                      </a:r>
                      <a:r>
                        <a:rPr lang="en-GB" sz="1800">
                          <a:effectLst/>
                        </a:rPr>
                        <a:t> risk factors and surveillance</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Ongoing</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194765349"/>
                  </a:ext>
                </a:extLst>
              </a:tr>
              <a:tr h="372295">
                <a:tc>
                  <a:txBody>
                    <a:bodyPr/>
                    <a:lstStyle/>
                    <a:p>
                      <a:r>
                        <a:rPr lang="en-GB" sz="1800">
                          <a:effectLst/>
                          <a:latin typeface="+mn-lt"/>
                          <a:ea typeface="Calibri" panose="020F0502020204030204" pitchFamily="34" charset="0"/>
                        </a:rPr>
                        <a:t>Latvia</a:t>
                      </a:r>
                    </a:p>
                  </a:txBody>
                  <a:tcPr marL="26551" marR="26551" marT="0" marB="0" anchor="ctr"/>
                </a:tc>
                <a:tc>
                  <a:txBody>
                    <a:bodyPr/>
                    <a:lstStyle/>
                    <a:p>
                      <a:r>
                        <a:rPr lang="en-GB" sz="1800" b="1">
                          <a:effectLst/>
                          <a:latin typeface="+mn-lt"/>
                          <a:ea typeface="Calibri" panose="020F0502020204030204" pitchFamily="34" charset="0"/>
                        </a:rPr>
                        <a:t>Training</a:t>
                      </a:r>
                      <a:r>
                        <a:rPr lang="en-GB" sz="1800">
                          <a:effectLst/>
                          <a:latin typeface="+mn-lt"/>
                          <a:ea typeface="Calibri" panose="020F0502020204030204" pitchFamily="34" charset="0"/>
                        </a:rPr>
                        <a:t> on outbreak detection &amp; investigation</a:t>
                      </a:r>
                    </a:p>
                  </a:txBody>
                  <a:tcPr marL="26551" marR="26551" marT="0" marB="0" anchor="ctr"/>
                </a:tc>
                <a:tc>
                  <a:txBody>
                    <a:bodyPr/>
                    <a:lstStyle/>
                    <a:p>
                      <a:r>
                        <a:rPr lang="en-GB" sz="1800">
                          <a:effectLst/>
                        </a:rPr>
                        <a:t>Ongoing</a:t>
                      </a:r>
                    </a:p>
                  </a:txBody>
                  <a:tcPr marL="26551" marR="26551" marT="0" marB="0" anchor="ctr"/>
                </a:tc>
                <a:extLst>
                  <a:ext uri="{0D108BD9-81ED-4DB2-BD59-A6C34878D82A}">
                    <a16:rowId xmlns:a16="http://schemas.microsoft.com/office/drawing/2014/main" val="676697836"/>
                  </a:ext>
                </a:extLst>
              </a:tr>
              <a:tr h="372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n-lt"/>
                          <a:ea typeface="Calibri" panose="020F0502020204030204" pitchFamily="34" charset="0"/>
                        </a:rPr>
                        <a:t>Belgium</a:t>
                      </a:r>
                    </a:p>
                  </a:txBody>
                  <a:tcPr marL="26551" marR="26551" marT="0" marB="0" anchor="ctr"/>
                </a:tc>
                <a:tc>
                  <a:txBody>
                    <a:bodyPr/>
                    <a:lstStyle/>
                    <a:p>
                      <a:r>
                        <a:rPr lang="fr-FR" sz="1800" b="1">
                          <a:effectLst/>
                        </a:rPr>
                        <a:t>Simulation exercice </a:t>
                      </a:r>
                      <a:r>
                        <a:rPr lang="fr-FR" sz="1800">
                          <a:effectLst/>
                        </a:rPr>
                        <a:t>on </a:t>
                      </a:r>
                      <a:r>
                        <a:rPr lang="fr-FR" sz="1800" err="1">
                          <a:effectLst/>
                        </a:rPr>
                        <a:t>avian</a:t>
                      </a:r>
                      <a:r>
                        <a:rPr lang="fr-FR" sz="1800">
                          <a:effectLst/>
                        </a:rPr>
                        <a:t> influenza</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On hold</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4143694140"/>
                  </a:ext>
                </a:extLst>
              </a:tr>
              <a:tr h="372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n-lt"/>
                          <a:ea typeface="Calibri" panose="020F0502020204030204" pitchFamily="34" charset="0"/>
                        </a:rPr>
                        <a:t>Ireland</a:t>
                      </a:r>
                    </a:p>
                  </a:txBody>
                  <a:tcPr marL="26551" marR="26551" marT="0" marB="0" anchor="ctr"/>
                </a:tc>
                <a:tc>
                  <a:txBody>
                    <a:bodyPr/>
                    <a:lstStyle/>
                    <a:p>
                      <a:r>
                        <a:rPr lang="fr-FR" sz="1800" b="1">
                          <a:effectLst/>
                        </a:rPr>
                        <a:t>Simulation exercice </a:t>
                      </a:r>
                      <a:r>
                        <a:rPr lang="fr-FR" sz="1800">
                          <a:effectLst/>
                        </a:rPr>
                        <a:t>on </a:t>
                      </a:r>
                      <a:r>
                        <a:rPr lang="fr-FR" sz="1800" err="1">
                          <a:effectLst/>
                        </a:rPr>
                        <a:t>avian</a:t>
                      </a:r>
                      <a:r>
                        <a:rPr lang="fr-FR" sz="1800">
                          <a:effectLst/>
                        </a:rPr>
                        <a:t> influenza</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On hold</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275696561"/>
                  </a:ext>
                </a:extLst>
              </a:tr>
              <a:tr h="372295">
                <a:tc>
                  <a:txBody>
                    <a:bodyPr/>
                    <a:lstStyle/>
                    <a:p>
                      <a:r>
                        <a:rPr lang="en-GB" sz="1800">
                          <a:effectLst/>
                        </a:rPr>
                        <a:t>Lithuania</a:t>
                      </a:r>
                      <a:endParaRPr lang="en-GB" sz="1800">
                        <a:effectLst/>
                        <a:latin typeface="+mn-lt"/>
                        <a:ea typeface="Calibri" panose="020F0502020204030204" pitchFamily="34" charset="0"/>
                      </a:endParaRPr>
                    </a:p>
                  </a:txBody>
                  <a:tcPr marL="26551" marR="26551" marT="0" marB="0" anchor="ctr"/>
                </a:tc>
                <a:tc>
                  <a:txBody>
                    <a:bodyPr/>
                    <a:lstStyle/>
                    <a:p>
                      <a:r>
                        <a:rPr lang="en-GB" sz="1800" b="1">
                          <a:effectLst/>
                        </a:rPr>
                        <a:t>After-action review (AAR)</a:t>
                      </a:r>
                      <a:r>
                        <a:rPr lang="en-GB" sz="1800" b="0">
                          <a:effectLst/>
                        </a:rPr>
                        <a:t>:</a:t>
                      </a:r>
                      <a:r>
                        <a:rPr lang="en-GB" sz="1800">
                          <a:effectLst/>
                        </a:rPr>
                        <a:t> contact tracing during COVID-19 pandemic</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Completed</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304951227"/>
                  </a:ext>
                </a:extLst>
              </a:tr>
              <a:tr h="363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n-lt"/>
                          <a:ea typeface="Calibri" panose="020F0502020204030204" pitchFamily="34" charset="0"/>
                        </a:rPr>
                        <a:t>Slovenia</a:t>
                      </a:r>
                    </a:p>
                  </a:txBody>
                  <a:tcPr marL="26551" marR="26551" marT="0" marB="0" anchor="ctr"/>
                </a:tc>
                <a:tc>
                  <a:txBody>
                    <a:bodyPr/>
                    <a:lstStyle/>
                    <a:p>
                      <a:r>
                        <a:rPr lang="en-GB" sz="1800" b="1">
                          <a:effectLst/>
                        </a:rPr>
                        <a:t>AAR</a:t>
                      </a:r>
                      <a:r>
                        <a:rPr lang="en-GB" sz="1800">
                          <a:effectLst/>
                        </a:rPr>
                        <a:t>: resp. measures, vaccination and risk communication during COVID-19</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Completed</a:t>
                      </a:r>
                    </a:p>
                  </a:txBody>
                  <a:tcPr marL="26551" marR="26551" marT="0" marB="0" anchor="ctr"/>
                </a:tc>
                <a:extLst>
                  <a:ext uri="{0D108BD9-81ED-4DB2-BD59-A6C34878D82A}">
                    <a16:rowId xmlns:a16="http://schemas.microsoft.com/office/drawing/2014/main" val="286099990"/>
                  </a:ext>
                </a:extLst>
              </a:tr>
              <a:tr h="365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n-lt"/>
                          <a:ea typeface="Calibri" panose="020F0502020204030204" pitchFamily="34" charset="0"/>
                        </a:rPr>
                        <a:t>Slovenia</a:t>
                      </a:r>
                    </a:p>
                  </a:txBody>
                  <a:tcPr marL="26551" marR="26551" marT="0" marB="0" anchor="ctr"/>
                </a:tc>
                <a:tc>
                  <a:txBody>
                    <a:bodyPr/>
                    <a:lstStyle/>
                    <a:p>
                      <a:r>
                        <a:rPr lang="en-GB" sz="1800" b="1">
                          <a:effectLst/>
                        </a:rPr>
                        <a:t>Guidance</a:t>
                      </a:r>
                      <a:r>
                        <a:rPr lang="en-GB" sz="1800">
                          <a:effectLst/>
                        </a:rPr>
                        <a:t> on national workforce capacity estimation</a:t>
                      </a:r>
                      <a:endParaRPr lang="en-GB" sz="1800">
                        <a:effectLst/>
                        <a:latin typeface="+mn-lt"/>
                        <a:ea typeface="Calibri" panose="020F0502020204030204" pitchFamily="34" charset="0"/>
                      </a:endParaRPr>
                    </a:p>
                  </a:txBody>
                  <a:tcPr marL="26551" marR="26551" marT="0" marB="0" anchor="ctr"/>
                </a:tc>
                <a:tc>
                  <a:txBody>
                    <a:bodyPr/>
                    <a:lstStyle/>
                    <a:p>
                      <a:r>
                        <a:rPr lang="en-GB" sz="1800">
                          <a:effectLst/>
                        </a:rPr>
                        <a:t>Completed</a:t>
                      </a:r>
                      <a:endParaRPr lang="en-GB" sz="18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467680413"/>
                  </a:ext>
                </a:extLst>
              </a:tr>
              <a:tr h="474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n-lt"/>
                          <a:ea typeface="Calibri" panose="020F0502020204030204" pitchFamily="34" charset="0"/>
                        </a:rPr>
                        <a:t>Ukraine</a:t>
                      </a:r>
                    </a:p>
                  </a:txBody>
                  <a:tcPr marL="26551" marR="26551" marT="0" marB="0" anchor="ctr"/>
                </a:tc>
                <a:tc>
                  <a:txBody>
                    <a:bodyPr/>
                    <a:lstStyle/>
                    <a:p>
                      <a:r>
                        <a:rPr lang="en-GB" sz="1800" b="1">
                          <a:effectLst/>
                          <a:latin typeface="+mn-lt"/>
                          <a:ea typeface="Calibri" panose="020F0502020204030204" pitchFamily="34" charset="0"/>
                        </a:rPr>
                        <a:t>Rapid risk assessment</a:t>
                      </a:r>
                      <a:r>
                        <a:rPr lang="en-GB" sz="1800">
                          <a:effectLst/>
                          <a:latin typeface="+mn-lt"/>
                          <a:ea typeface="Calibri" panose="020F0502020204030204" pitchFamily="34" charset="0"/>
                        </a:rPr>
                        <a:t> related to a flooding event</a:t>
                      </a:r>
                    </a:p>
                  </a:txBody>
                  <a:tcPr marL="26551" marR="26551" marT="0" marB="0" anchor="ctr"/>
                </a:tc>
                <a:tc>
                  <a:txBody>
                    <a:bodyPr/>
                    <a:lstStyle/>
                    <a:p>
                      <a:r>
                        <a:rPr lang="en-GB" sz="1800">
                          <a:effectLst/>
                        </a:rPr>
                        <a:t>Completed</a:t>
                      </a:r>
                    </a:p>
                  </a:txBody>
                  <a:tcPr marL="26551" marR="26551" marT="0" marB="0" anchor="ctr"/>
                </a:tc>
                <a:extLst>
                  <a:ext uri="{0D108BD9-81ED-4DB2-BD59-A6C34878D82A}">
                    <a16:rowId xmlns:a16="http://schemas.microsoft.com/office/drawing/2014/main" val="2188867348"/>
                  </a:ext>
                </a:extLst>
              </a:tr>
            </a:tbl>
          </a:graphicData>
        </a:graphic>
      </p:graphicFrame>
    </p:spTree>
    <p:extLst>
      <p:ext uri="{BB962C8B-B14F-4D97-AF65-F5344CB8AC3E}">
        <p14:creationId xmlns:p14="http://schemas.microsoft.com/office/powerpoint/2010/main" val="3678165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a:xfrm>
            <a:off x="432000" y="223936"/>
            <a:ext cx="10354188" cy="607337"/>
          </a:xfrm>
        </p:spPr>
        <p:txBody>
          <a:bodyPr>
            <a:normAutofit/>
          </a:bodyPr>
          <a:lstStyle/>
          <a:p>
            <a:r>
              <a:rPr lang="en-GB">
                <a:solidFill>
                  <a:schemeClr val="accent1"/>
                </a:solidFill>
              </a:rPr>
              <a:t>EUHTF assignments 2023 </a:t>
            </a:r>
          </a:p>
        </p:txBody>
      </p:sp>
      <p:sp>
        <p:nvSpPr>
          <p:cNvPr id="3" name="Content Placeholder 2">
            <a:extLst>
              <a:ext uri="{FF2B5EF4-FFF2-40B4-BE49-F238E27FC236}">
                <a16:creationId xmlns:a16="http://schemas.microsoft.com/office/drawing/2014/main" id="{44C5B4BC-5353-4078-884F-EF7D4CD3D993}"/>
              </a:ext>
            </a:extLst>
          </p:cNvPr>
          <p:cNvSpPr>
            <a:spLocks noGrp="1"/>
          </p:cNvSpPr>
          <p:nvPr>
            <p:ph idx="1"/>
          </p:nvPr>
        </p:nvSpPr>
        <p:spPr>
          <a:xfrm>
            <a:off x="326266" y="1228170"/>
            <a:ext cx="11539465" cy="465075"/>
          </a:xfrm>
        </p:spPr>
        <p:txBody>
          <a:bodyPr vert="horz" lIns="91440" tIns="45720" rIns="91440" bIns="45720" rtlCol="0" anchor="t">
            <a:noAutofit/>
          </a:bodyPr>
          <a:lstStyle/>
          <a:p>
            <a:pPr marL="342900" indent="-342900">
              <a:lnSpc>
                <a:spcPct val="100000"/>
              </a:lnSpc>
              <a:spcBef>
                <a:spcPts val="1200"/>
              </a:spcBef>
              <a:buFont typeface="Arial" panose="020B0604020202020204" pitchFamily="34" charset="0"/>
              <a:buChar char="•"/>
            </a:pPr>
            <a:r>
              <a:rPr lang="en-GB" sz="2000">
                <a:latin typeface="Tahoma"/>
                <a:ea typeface="Tahoma"/>
                <a:cs typeface="Tahoma"/>
              </a:rPr>
              <a:t>Maria João Cardoso EUPHEM fellow based in Austria worked on the EUHTF project on </a:t>
            </a:r>
            <a:r>
              <a:rPr lang="en-GB" sz="2000" err="1">
                <a:latin typeface="Tahoma"/>
                <a:ea typeface="Tahoma"/>
                <a:cs typeface="Tahoma"/>
              </a:rPr>
              <a:t>iGAS</a:t>
            </a:r>
            <a:r>
              <a:rPr lang="en-GB" sz="2000">
                <a:latin typeface="Tahoma"/>
                <a:ea typeface="Tahoma"/>
                <a:cs typeface="Tahoma"/>
              </a:rPr>
              <a:t> </a:t>
            </a:r>
            <a:endParaRPr lang="en-GB" sz="2000" b="0" i="0">
              <a:effectLst/>
              <a:latin typeface="+mn-lt"/>
              <a:ea typeface="Tahoma"/>
              <a:cs typeface="Tahoma"/>
            </a:endParaRPr>
          </a:p>
        </p:txBody>
      </p:sp>
      <p:graphicFrame>
        <p:nvGraphicFramePr>
          <p:cNvPr id="4" name="Table 3">
            <a:extLst>
              <a:ext uri="{FF2B5EF4-FFF2-40B4-BE49-F238E27FC236}">
                <a16:creationId xmlns:a16="http://schemas.microsoft.com/office/drawing/2014/main" id="{8994C7B4-7433-F604-F473-56F4FD49950C}"/>
              </a:ext>
            </a:extLst>
          </p:cNvPr>
          <p:cNvGraphicFramePr>
            <a:graphicFrameLocks noGrp="1"/>
          </p:cNvGraphicFramePr>
          <p:nvPr/>
        </p:nvGraphicFramePr>
        <p:xfrm>
          <a:off x="138545" y="1775230"/>
          <a:ext cx="11933382" cy="2727557"/>
        </p:xfrm>
        <a:graphic>
          <a:graphicData uri="http://schemas.openxmlformats.org/drawingml/2006/table">
            <a:tbl>
              <a:tblPr firstRow="1" firstCol="1" bandRow="1">
                <a:tableStyleId>{3B4B98B0-60AC-42C2-AFA5-B58CD77FA1E5}</a:tableStyleId>
              </a:tblPr>
              <a:tblGrid>
                <a:gridCol w="1083673">
                  <a:extLst>
                    <a:ext uri="{9D8B030D-6E8A-4147-A177-3AD203B41FA5}">
                      <a16:colId xmlns:a16="http://schemas.microsoft.com/office/drawing/2014/main" val="715620906"/>
                    </a:ext>
                  </a:extLst>
                </a:gridCol>
                <a:gridCol w="1381946">
                  <a:extLst>
                    <a:ext uri="{9D8B030D-6E8A-4147-A177-3AD203B41FA5}">
                      <a16:colId xmlns:a16="http://schemas.microsoft.com/office/drawing/2014/main" val="3730869263"/>
                    </a:ext>
                  </a:extLst>
                </a:gridCol>
                <a:gridCol w="2715981">
                  <a:extLst>
                    <a:ext uri="{9D8B030D-6E8A-4147-A177-3AD203B41FA5}">
                      <a16:colId xmlns:a16="http://schemas.microsoft.com/office/drawing/2014/main" val="857000083"/>
                    </a:ext>
                  </a:extLst>
                </a:gridCol>
                <a:gridCol w="4073237">
                  <a:extLst>
                    <a:ext uri="{9D8B030D-6E8A-4147-A177-3AD203B41FA5}">
                      <a16:colId xmlns:a16="http://schemas.microsoft.com/office/drawing/2014/main" val="1399152966"/>
                    </a:ext>
                  </a:extLst>
                </a:gridCol>
                <a:gridCol w="2678545">
                  <a:extLst>
                    <a:ext uri="{9D8B030D-6E8A-4147-A177-3AD203B41FA5}">
                      <a16:colId xmlns:a16="http://schemas.microsoft.com/office/drawing/2014/main" val="1111854223"/>
                    </a:ext>
                  </a:extLst>
                </a:gridCol>
              </a:tblGrid>
              <a:tr h="289157">
                <a:tc>
                  <a:txBody>
                    <a:bodyPr/>
                    <a:lstStyle/>
                    <a:p>
                      <a:r>
                        <a:rPr lang="en-GB" sz="1600">
                          <a:effectLst/>
                        </a:rPr>
                        <a:t>Country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Date request</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Technical Area/Topic</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Support provided by EUHTF to date</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Next actions</a:t>
                      </a:r>
                      <a:endParaRPr lang="en-GB" sz="1600">
                        <a:effectLst/>
                        <a:latin typeface="+mn-lt"/>
                        <a:ea typeface="Calibri" panose="020F0502020204030204" pitchFamily="34" charset="0"/>
                      </a:endParaRPr>
                    </a:p>
                  </a:txBody>
                  <a:tcPr marL="26551" marR="26551" marT="0" marB="0" anchor="ctr"/>
                </a:tc>
                <a:extLst>
                  <a:ext uri="{0D108BD9-81ED-4DB2-BD59-A6C34878D82A}">
                    <a16:rowId xmlns:a16="http://schemas.microsoft.com/office/drawing/2014/main" val="1786789558"/>
                  </a:ext>
                </a:extLst>
              </a:tr>
              <a:tr h="1584000">
                <a:tc>
                  <a:txBody>
                    <a:bodyPr/>
                    <a:lstStyle/>
                    <a:p>
                      <a:r>
                        <a:rPr lang="en-GB" sz="1600" b="0" u="sng">
                          <a:effectLst/>
                        </a:rPr>
                        <a:t>Ireland</a:t>
                      </a:r>
                      <a:endParaRPr lang="en-GB" sz="1600" b="0" u="sng">
                        <a:effectLst/>
                        <a:latin typeface="+mn-lt"/>
                        <a:ea typeface="Calibri" panose="020F0502020204030204" pitchFamily="34" charset="0"/>
                      </a:endParaRPr>
                    </a:p>
                  </a:txBody>
                  <a:tcPr marL="26551" marR="26551" marT="0" marB="0" anchor="ctr"/>
                </a:tc>
                <a:tc>
                  <a:txBody>
                    <a:bodyPr/>
                    <a:lstStyle/>
                    <a:p>
                      <a:r>
                        <a:rPr lang="en-GB" sz="1600">
                          <a:effectLst/>
                        </a:rPr>
                        <a:t>08/05/2023</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Multi-country </a:t>
                      </a:r>
                      <a:r>
                        <a:rPr lang="en-GB" sz="1600" b="1">
                          <a:effectLst/>
                        </a:rPr>
                        <a:t>operational research</a:t>
                      </a:r>
                      <a:r>
                        <a:rPr lang="en-GB" sz="1600">
                          <a:effectLst/>
                        </a:rPr>
                        <a:t> study on </a:t>
                      </a:r>
                      <a:r>
                        <a:rPr lang="en-GB" sz="1600" err="1">
                          <a:effectLst/>
                        </a:rPr>
                        <a:t>iGAS</a:t>
                      </a:r>
                      <a:r>
                        <a:rPr lang="en-GB" sz="1600">
                          <a:effectLst/>
                        </a:rPr>
                        <a:t>: risk factors and surveillance strategy</a:t>
                      </a:r>
                      <a:endParaRPr lang="en-GB" sz="1600">
                        <a:effectLst/>
                        <a:latin typeface="+mn-lt"/>
                        <a:ea typeface="Calibri" panose="020F0502020204030204" pitchFamily="34" charset="0"/>
                      </a:endParaRPr>
                    </a:p>
                  </a:txBody>
                  <a:tcPr marL="26551" marR="26551" marT="0" marB="0" anchor="ctr"/>
                </a:tc>
                <a:tc>
                  <a:txBody>
                    <a:bodyPr/>
                    <a:lstStyle/>
                    <a:p>
                      <a:r>
                        <a:rPr lang="en-GB" sz="1600">
                          <a:effectLst/>
                        </a:rPr>
                        <a:t>Developed protocol and database for data collection</a:t>
                      </a:r>
                    </a:p>
                    <a:p>
                      <a:r>
                        <a:rPr lang="en-GB" sz="1600">
                          <a:effectLst/>
                        </a:rPr>
                        <a:t>Data sharing agreement</a:t>
                      </a:r>
                    </a:p>
                    <a:p>
                      <a:r>
                        <a:rPr lang="en-GB" sz="1600">
                          <a:effectLst/>
                        </a:rPr>
                        <a:t>Engagement of EUPHEM fellow to support analysis</a:t>
                      </a:r>
                    </a:p>
                    <a:p>
                      <a:r>
                        <a:rPr lang="en-GB" sz="1600">
                          <a:effectLst/>
                          <a:latin typeface="+mn-lt"/>
                          <a:ea typeface="Calibri" panose="020F0502020204030204" pitchFamily="34" charset="0"/>
                        </a:rPr>
                        <a:t>Survey on surveillance system for GAS and iGAS</a:t>
                      </a:r>
                    </a:p>
                    <a:p>
                      <a:r>
                        <a:rPr lang="en-GB" sz="1600">
                          <a:effectLst/>
                          <a:latin typeface="+mn-lt"/>
                          <a:ea typeface="Calibri" panose="020F0502020204030204" pitchFamily="34" charset="0"/>
                        </a:rPr>
                        <a:t>Presentation at Public Health Protection Conference in Dublin 12/10/23</a:t>
                      </a:r>
                    </a:p>
                    <a:p>
                      <a:r>
                        <a:rPr lang="en-GB" sz="1600">
                          <a:effectLst/>
                          <a:latin typeface="+mn-lt"/>
                          <a:ea typeface="Calibri" panose="020F0502020204030204" pitchFamily="34" charset="0"/>
                        </a:rPr>
                        <a:t>7 countries shared data, 1 still remaining</a:t>
                      </a:r>
                    </a:p>
                  </a:txBody>
                  <a:tcPr marL="26551" marR="26551" marT="0" marB="0" anchor="ctr"/>
                </a:tc>
                <a:tc>
                  <a:txBody>
                    <a:bodyPr/>
                    <a:lstStyle/>
                    <a:p>
                      <a:endParaRPr lang="en-GB" sz="1600">
                        <a:effectLst/>
                        <a:latin typeface="+mn-lt"/>
                        <a:ea typeface="Calibri" panose="020F0502020204030204" pitchFamily="34" charset="0"/>
                      </a:endParaRPr>
                    </a:p>
                    <a:p>
                      <a:r>
                        <a:rPr lang="en-GB" sz="1600">
                          <a:effectLst/>
                          <a:latin typeface="+mn-lt"/>
                          <a:ea typeface="Calibri" panose="020F0502020204030204" pitchFamily="34" charset="0"/>
                        </a:rPr>
                        <a:t>Data cleaning and analysis</a:t>
                      </a:r>
                    </a:p>
                    <a:p>
                      <a:r>
                        <a:rPr lang="en-GB" sz="1600">
                          <a:effectLst/>
                          <a:latin typeface="+mn-lt"/>
                          <a:ea typeface="Calibri" panose="020F0502020204030204" pitchFamily="34" charset="0"/>
                        </a:rPr>
                        <a:t>Manuscript or report or presentation at a conference</a:t>
                      </a:r>
                    </a:p>
                    <a:p>
                      <a:r>
                        <a:rPr lang="en-GB" sz="1600">
                          <a:effectLst/>
                          <a:latin typeface="+mn-lt"/>
                          <a:ea typeface="Calibri" panose="020F0502020204030204" pitchFamily="34" charset="0"/>
                        </a:rPr>
                        <a:t>Guidelines for surveillance</a:t>
                      </a:r>
                    </a:p>
                  </a:txBody>
                  <a:tcPr marL="26551" marR="26551" marT="0" marB="0" anchor="ctr"/>
                </a:tc>
                <a:extLst>
                  <a:ext uri="{0D108BD9-81ED-4DB2-BD59-A6C34878D82A}">
                    <a16:rowId xmlns:a16="http://schemas.microsoft.com/office/drawing/2014/main" val="3876057459"/>
                  </a:ext>
                </a:extLst>
              </a:tr>
            </a:tbl>
          </a:graphicData>
        </a:graphic>
      </p:graphicFrame>
      <p:sp>
        <p:nvSpPr>
          <p:cNvPr id="6" name="Slide Number Placeholder 5">
            <a:extLst>
              <a:ext uri="{FF2B5EF4-FFF2-40B4-BE49-F238E27FC236}">
                <a16:creationId xmlns:a16="http://schemas.microsoft.com/office/drawing/2014/main" id="{9B9EF773-2DAA-3238-62FF-5373F6AEF1BC}"/>
              </a:ext>
            </a:extLst>
          </p:cNvPr>
          <p:cNvSpPr>
            <a:spLocks noGrp="1"/>
          </p:cNvSpPr>
          <p:nvPr>
            <p:ph type="sldNum" sz="quarter" idx="12"/>
          </p:nvPr>
        </p:nvSpPr>
        <p:spPr/>
        <p:txBody>
          <a:bodyPr/>
          <a:lstStyle/>
          <a:p>
            <a:fld id="{F9E29A8E-A0F1-419A-8E8B-A78BF9C70DE8}" type="slidenum">
              <a:rPr lang="en-GB" smtClean="0"/>
              <a:pPr/>
              <a:t>47</a:t>
            </a:fld>
            <a:endParaRPr lang="en-GB"/>
          </a:p>
        </p:txBody>
      </p:sp>
    </p:spTree>
    <p:extLst>
      <p:ext uri="{BB962C8B-B14F-4D97-AF65-F5344CB8AC3E}">
        <p14:creationId xmlns:p14="http://schemas.microsoft.com/office/powerpoint/2010/main" val="751234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EE9-953F-4579-ADC6-7A988B879DBE}"/>
              </a:ext>
            </a:extLst>
          </p:cNvPr>
          <p:cNvSpPr>
            <a:spLocks noGrp="1"/>
          </p:cNvSpPr>
          <p:nvPr>
            <p:ph type="title"/>
          </p:nvPr>
        </p:nvSpPr>
        <p:spPr/>
        <p:txBody>
          <a:bodyPr>
            <a:normAutofit fontScale="90000"/>
          </a:bodyPr>
          <a:lstStyle/>
          <a:p>
            <a:r>
              <a:rPr lang="en-GB">
                <a:solidFill>
                  <a:schemeClr val="accent1"/>
                </a:solidFill>
              </a:rPr>
              <a:t>EUHTF external governance bodies assisting the</a:t>
            </a:r>
            <a:br>
              <a:rPr lang="en-GB">
                <a:solidFill>
                  <a:schemeClr val="accent1"/>
                </a:solidFill>
              </a:rPr>
            </a:br>
            <a:r>
              <a:rPr lang="en-GB">
                <a:solidFill>
                  <a:schemeClr val="accent1"/>
                </a:solidFill>
              </a:rPr>
              <a:t>ECDC Coordination Team  </a:t>
            </a:r>
          </a:p>
        </p:txBody>
      </p:sp>
      <p:sp>
        <p:nvSpPr>
          <p:cNvPr id="5" name="Slide Number Placeholder 4">
            <a:extLst>
              <a:ext uri="{FF2B5EF4-FFF2-40B4-BE49-F238E27FC236}">
                <a16:creationId xmlns:a16="http://schemas.microsoft.com/office/drawing/2014/main" id="{B176B5CB-9AF1-467F-85B1-E775D8B1FC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6">
            <a:extLst>
              <a:ext uri="{FF2B5EF4-FFF2-40B4-BE49-F238E27FC236}">
                <a16:creationId xmlns:a16="http://schemas.microsoft.com/office/drawing/2014/main" id="{F89E39F6-297A-46BC-9CB0-556C910BA704}"/>
              </a:ext>
            </a:extLst>
          </p:cNvPr>
          <p:cNvGraphicFramePr>
            <a:graphicFrameLocks noGrp="1"/>
          </p:cNvGraphicFramePr>
          <p:nvPr/>
        </p:nvGraphicFramePr>
        <p:xfrm>
          <a:off x="432000" y="1407338"/>
          <a:ext cx="11352562" cy="3573833"/>
        </p:xfrm>
        <a:graphic>
          <a:graphicData uri="http://schemas.openxmlformats.org/drawingml/2006/table">
            <a:tbl>
              <a:tblPr firstRow="1" bandRow="1">
                <a:tableStyleId>{5C22544A-7EE6-4342-B048-85BDC9FD1C3A}</a:tableStyleId>
              </a:tblPr>
              <a:tblGrid>
                <a:gridCol w="1196503">
                  <a:extLst>
                    <a:ext uri="{9D8B030D-6E8A-4147-A177-3AD203B41FA5}">
                      <a16:colId xmlns:a16="http://schemas.microsoft.com/office/drawing/2014/main" val="1837359302"/>
                    </a:ext>
                  </a:extLst>
                </a:gridCol>
                <a:gridCol w="5103223">
                  <a:extLst>
                    <a:ext uri="{9D8B030D-6E8A-4147-A177-3AD203B41FA5}">
                      <a16:colId xmlns:a16="http://schemas.microsoft.com/office/drawing/2014/main" val="2973174782"/>
                    </a:ext>
                  </a:extLst>
                </a:gridCol>
                <a:gridCol w="5052836">
                  <a:extLst>
                    <a:ext uri="{9D8B030D-6E8A-4147-A177-3AD203B41FA5}">
                      <a16:colId xmlns:a16="http://schemas.microsoft.com/office/drawing/2014/main" val="347161431"/>
                    </a:ext>
                  </a:extLst>
                </a:gridCol>
              </a:tblGrid>
              <a:tr h="0">
                <a:tc>
                  <a:txBody>
                    <a:bodyPr/>
                    <a:lstStyle/>
                    <a:p>
                      <a:endParaRPr lang="en-GB"/>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t>Ad Hoc EUHTF Working Group: Support to establish EUHTF</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t>EUHTF Advisory Group: Support operation of the EUHTF</a:t>
                      </a:r>
                    </a:p>
                  </a:txBody>
                  <a:tcPr marL="45720" marR="45720"/>
                </a:tc>
                <a:extLst>
                  <a:ext uri="{0D108BD9-81ED-4DB2-BD59-A6C34878D82A}">
                    <a16:rowId xmlns:a16="http://schemas.microsoft.com/office/drawing/2014/main" val="1462208382"/>
                  </a:ext>
                </a:extLst>
              </a:tr>
              <a:tr h="1573237">
                <a:tc>
                  <a:txBody>
                    <a:bodyPr/>
                    <a:lstStyle/>
                    <a:p>
                      <a:r>
                        <a:rPr lang="en-GB" b="1"/>
                        <a:t>Role</a:t>
                      </a: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Assist initial set-up &amp; arrangements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Support adoption of administrative procedures &amp; mobilisation framework of </a:t>
                      </a:r>
                      <a:r>
                        <a:rPr lang="en-GB" sz="1800" u="sng" kern="1200">
                          <a:solidFill>
                            <a:schemeClr val="dk1"/>
                          </a:solidFill>
                          <a:effectLst/>
                          <a:latin typeface="+mn-lt"/>
                          <a:ea typeface="+mn-ea"/>
                          <a:cs typeface="+mn-cs"/>
                        </a:rPr>
                        <a:t>EUHTF Enhanced Emergency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dk1"/>
                          </a:solidFill>
                          <a:effectLst/>
                          <a:latin typeface="+mn-lt"/>
                          <a:ea typeface="+mn-ea"/>
                          <a:cs typeface="+mn-cs"/>
                        </a:rPr>
                        <a:t>Support creation of the </a:t>
                      </a:r>
                      <a:r>
                        <a:rPr lang="en-GB" sz="1800" u="sng" kern="1200">
                          <a:solidFill>
                            <a:schemeClr val="dk1"/>
                          </a:solidFill>
                          <a:effectLst/>
                          <a:latin typeface="+mn-lt"/>
                          <a:ea typeface="+mn-ea"/>
                          <a:cs typeface="+mn-cs"/>
                        </a:rPr>
                        <a:t>EUHTF Advisory Group</a:t>
                      </a:r>
                      <a:endParaRPr lang="en-GB" sz="1800" kern="1200">
                        <a:solidFill>
                          <a:schemeClr val="dk1"/>
                        </a:solidFill>
                        <a:effectLst/>
                        <a:latin typeface="+mn-lt"/>
                        <a:ea typeface="+mn-ea"/>
                        <a:cs typeface="+mn-cs"/>
                      </a:endParaRPr>
                    </a:p>
                  </a:txBody>
                  <a:tcPr marL="45720" marR="45720"/>
                </a:tc>
                <a:tc>
                  <a:txBody>
                    <a:bodyPr/>
                    <a:lstStyle/>
                    <a:p>
                      <a:r>
                        <a:rPr lang="en-GB" sz="1800" kern="1200">
                          <a:solidFill>
                            <a:schemeClr val="dk1"/>
                          </a:solidFill>
                          <a:effectLst/>
                          <a:latin typeface="+mn-lt"/>
                          <a:ea typeface="+mn-ea"/>
                          <a:cs typeface="+mn-cs"/>
                        </a:rPr>
                        <a:t>Advise and assist </a:t>
                      </a:r>
                      <a:r>
                        <a:rPr lang="en-GB" sz="1800" u="sng" kern="1200">
                          <a:solidFill>
                            <a:schemeClr val="dk1"/>
                          </a:solidFill>
                          <a:effectLst/>
                          <a:latin typeface="+mn-lt"/>
                          <a:ea typeface="+mn-ea"/>
                          <a:cs typeface="+mn-cs"/>
                        </a:rPr>
                        <a:t>ECDC Coordination Team</a:t>
                      </a:r>
                      <a:r>
                        <a:rPr lang="en-GB" sz="1800" kern="1200">
                          <a:solidFill>
                            <a:schemeClr val="dk1"/>
                          </a:solidFill>
                          <a:effectLst/>
                          <a:latin typeface="+mn-lt"/>
                          <a:ea typeface="+mn-ea"/>
                          <a:cs typeface="+mn-cs"/>
                        </a:rPr>
                        <a:t> on:</a:t>
                      </a:r>
                    </a:p>
                    <a:p>
                      <a:pPr marL="285750" indent="-285750">
                        <a:buFont typeface="Arial" panose="020B0604020202020204" pitchFamily="34" charset="0"/>
                        <a:buChar char="•"/>
                      </a:pPr>
                      <a:r>
                        <a:rPr lang="en-GB" sz="1800" kern="1200">
                          <a:solidFill>
                            <a:schemeClr val="dk1"/>
                          </a:solidFill>
                          <a:effectLst/>
                          <a:latin typeface="+mn-lt"/>
                          <a:ea typeface="+mn-ea"/>
                          <a:cs typeface="+mn-cs"/>
                        </a:rPr>
                        <a:t>Operational, administrative and technical decisions</a:t>
                      </a:r>
                    </a:p>
                    <a:p>
                      <a:pPr marL="285750" indent="-285750">
                        <a:buFont typeface="Arial" panose="020B0604020202020204" pitchFamily="34" charset="0"/>
                        <a:buChar char="•"/>
                      </a:pPr>
                      <a:r>
                        <a:rPr lang="en-GB" sz="1800" kern="1200">
                          <a:solidFill>
                            <a:schemeClr val="dk1"/>
                          </a:solidFill>
                          <a:effectLst/>
                          <a:latin typeface="+mn-lt"/>
                          <a:ea typeface="+mn-ea"/>
                          <a:cs typeface="+mn-cs"/>
                        </a:rPr>
                        <a:t>Annual work plan priorities</a:t>
                      </a:r>
                    </a:p>
                    <a:p>
                      <a:pPr marL="285750" indent="-285750">
                        <a:buFont typeface="Arial" panose="020B0604020202020204" pitchFamily="34" charset="0"/>
                        <a:buChar char="•"/>
                      </a:pPr>
                      <a:r>
                        <a:rPr lang="en-GB" sz="1800" kern="1200">
                          <a:solidFill>
                            <a:schemeClr val="dk1"/>
                          </a:solidFill>
                          <a:effectLst/>
                          <a:latin typeface="+mn-lt"/>
                          <a:ea typeface="+mn-ea"/>
                          <a:cs typeface="+mn-cs"/>
                        </a:rPr>
                        <a:t>Opportunities for international collaboration</a:t>
                      </a:r>
                      <a:endParaRPr lang="en-GB" sz="1800"/>
                    </a:p>
                  </a:txBody>
                  <a:tcPr marL="45720" marR="45720"/>
                </a:tc>
                <a:extLst>
                  <a:ext uri="{0D108BD9-81ED-4DB2-BD59-A6C34878D82A}">
                    <a16:rowId xmlns:a16="http://schemas.microsoft.com/office/drawing/2014/main" val="1786354551"/>
                  </a:ext>
                </a:extLst>
              </a:tr>
              <a:tr h="720436">
                <a:tc>
                  <a:txBody>
                    <a:bodyPr/>
                    <a:lstStyle/>
                    <a:p>
                      <a:r>
                        <a:rPr lang="en-GB" b="1"/>
                        <a:t>Members</a:t>
                      </a:r>
                    </a:p>
                  </a:txBody>
                  <a:tcPr marL="45720" marR="45720"/>
                </a:tc>
                <a:tc>
                  <a:txBody>
                    <a:bodyPr/>
                    <a:lstStyle/>
                    <a:p>
                      <a:r>
                        <a:rPr lang="en-GB" sz="1800" b="0" kern="1200">
                          <a:solidFill>
                            <a:schemeClr val="dk1"/>
                          </a:solidFill>
                          <a:effectLst/>
                          <a:latin typeface="+mn-lt"/>
                          <a:ea typeface="+mn-ea"/>
                          <a:cs typeface="+mn-cs"/>
                        </a:rPr>
                        <a:t>ECDC, 6 selected MSs, EC </a:t>
                      </a:r>
                      <a:r>
                        <a:rPr lang="en-GB" sz="1800" kern="1200">
                          <a:solidFill>
                            <a:schemeClr val="dk1"/>
                          </a:solidFill>
                          <a:effectLst/>
                          <a:latin typeface="+mn-lt"/>
                          <a:ea typeface="+mn-ea"/>
                          <a:cs typeface="+mn-cs"/>
                        </a:rPr>
                        <a:t>DGs (SANTE, ECHO, HERA, RTD</a:t>
                      </a:r>
                      <a:r>
                        <a:rPr lang="en-GB" sz="1800" b="0" kern="1200">
                          <a:solidFill>
                            <a:schemeClr val="dk1"/>
                          </a:solidFill>
                          <a:effectLst/>
                          <a:latin typeface="+mn-lt"/>
                          <a:ea typeface="+mn-ea"/>
                          <a:cs typeface="+mn-cs"/>
                        </a:rPr>
                        <a:t>), WHO-GOARN</a:t>
                      </a:r>
                      <a:endParaRPr lang="en-GB" sz="1800" b="0"/>
                    </a:p>
                  </a:txBody>
                  <a:tcPr marL="45720" marR="45720"/>
                </a:tc>
                <a:tc>
                  <a:txBody>
                    <a:bodyPr/>
                    <a:lstStyle/>
                    <a:p>
                      <a:r>
                        <a:rPr lang="en-GB" sz="1800" kern="1200">
                          <a:solidFill>
                            <a:schemeClr val="dk1"/>
                          </a:solidFill>
                          <a:effectLst/>
                          <a:latin typeface="+mn-lt"/>
                          <a:ea typeface="+mn-ea"/>
                          <a:cs typeface="+mn-cs"/>
                        </a:rPr>
                        <a:t>ECDC, </a:t>
                      </a:r>
                      <a:r>
                        <a:rPr lang="en-GB" sz="1800" b="0" kern="1200">
                          <a:solidFill>
                            <a:schemeClr val="dk1"/>
                          </a:solidFill>
                          <a:effectLst/>
                          <a:latin typeface="+mn-lt"/>
                          <a:ea typeface="+mn-ea"/>
                          <a:cs typeface="+mn-cs"/>
                        </a:rPr>
                        <a:t>6 selected MSs,</a:t>
                      </a:r>
                      <a:r>
                        <a:rPr lang="en-GB" sz="1800" kern="1200">
                          <a:solidFill>
                            <a:schemeClr val="dk1"/>
                          </a:solidFill>
                          <a:effectLst/>
                          <a:latin typeface="+mn-lt"/>
                          <a:ea typeface="+mn-ea"/>
                          <a:cs typeface="+mn-cs"/>
                        </a:rPr>
                        <a:t> EC DGs (SANTE, ECHO, HERA, RTD), EMA, WHO-EURO, MSF, EUPHA</a:t>
                      </a:r>
                      <a:endParaRPr lang="en-GB" sz="1800"/>
                    </a:p>
                  </a:txBody>
                  <a:tcPr marL="45720" marR="45720"/>
                </a:tc>
                <a:extLst>
                  <a:ext uri="{0D108BD9-81ED-4DB2-BD59-A6C34878D82A}">
                    <a16:rowId xmlns:a16="http://schemas.microsoft.com/office/drawing/2014/main" val="4118373665"/>
                  </a:ext>
                </a:extLst>
              </a:tr>
              <a:tr h="613041">
                <a:tc>
                  <a:txBody>
                    <a:bodyPr/>
                    <a:lstStyle/>
                    <a:p>
                      <a:r>
                        <a:rPr lang="en-GB" b="1"/>
                        <a:t>Timing</a:t>
                      </a:r>
                    </a:p>
                  </a:txBody>
                  <a:tcPr marL="45720" marR="45720"/>
                </a:tc>
                <a:tc>
                  <a:txBody>
                    <a:bodyPr/>
                    <a:lstStyle/>
                    <a:p>
                      <a:r>
                        <a:rPr lang="en-GB" sz="1800"/>
                        <a:t>Quarterly meeting in 2023</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From 2024, meet every 6 months, two-year rotations</a:t>
                      </a:r>
                    </a:p>
                  </a:txBody>
                  <a:tcPr marL="45720" marR="45720"/>
                </a:tc>
                <a:extLst>
                  <a:ext uri="{0D108BD9-81ED-4DB2-BD59-A6C34878D82A}">
                    <a16:rowId xmlns:a16="http://schemas.microsoft.com/office/drawing/2014/main" val="2143556641"/>
                  </a:ext>
                </a:extLst>
              </a:tr>
            </a:tbl>
          </a:graphicData>
        </a:graphic>
      </p:graphicFrame>
      <p:sp>
        <p:nvSpPr>
          <p:cNvPr id="3" name="Content Placeholder 2">
            <a:extLst>
              <a:ext uri="{FF2B5EF4-FFF2-40B4-BE49-F238E27FC236}">
                <a16:creationId xmlns:a16="http://schemas.microsoft.com/office/drawing/2014/main" id="{6D886D46-32DD-18C6-24FB-372753E7212A}"/>
              </a:ext>
            </a:extLst>
          </p:cNvPr>
          <p:cNvSpPr>
            <a:spLocks noGrp="1"/>
          </p:cNvSpPr>
          <p:nvPr>
            <p:ph idx="1"/>
          </p:nvPr>
        </p:nvSpPr>
        <p:spPr>
          <a:xfrm>
            <a:off x="245097" y="5225240"/>
            <a:ext cx="11539465" cy="1408823"/>
          </a:xfrm>
        </p:spPr>
        <p:txBody>
          <a:bodyPr>
            <a:noAutofit/>
          </a:bodyPr>
          <a:lstStyle/>
          <a:p>
            <a:pPr>
              <a:lnSpc>
                <a:spcPct val="100000"/>
              </a:lnSpc>
              <a:spcBef>
                <a:spcPts val="1200"/>
              </a:spcBef>
            </a:pPr>
            <a:r>
              <a:rPr lang="en-GB" sz="2200" kern="1200">
                <a:solidFill>
                  <a:schemeClr val="dk1"/>
                </a:solidFill>
                <a:effectLst/>
                <a:latin typeface="+mn-lt"/>
                <a:ea typeface="+mn-ea"/>
                <a:cs typeface="+mn-cs"/>
              </a:rPr>
              <a:t>As per routine ECDC governance mechanisms, the EUHTF reports annually to:</a:t>
            </a:r>
          </a:p>
          <a:p>
            <a:pPr marL="342900" indent="-342900">
              <a:lnSpc>
                <a:spcPct val="100000"/>
              </a:lnSpc>
              <a:spcBef>
                <a:spcPts val="1200"/>
              </a:spcBef>
              <a:buFont typeface="Arial" panose="020B0604020202020204" pitchFamily="34" charset="0"/>
              <a:buChar char="•"/>
            </a:pPr>
            <a:r>
              <a:rPr lang="en-GB" sz="2200" kern="1200">
                <a:solidFill>
                  <a:schemeClr val="dk1"/>
                </a:solidFill>
                <a:effectLst/>
                <a:latin typeface="+mn-lt"/>
                <a:ea typeface="+mn-ea"/>
                <a:cs typeface="+mn-cs"/>
              </a:rPr>
              <a:t>ECDC </a:t>
            </a:r>
            <a:r>
              <a:rPr lang="en-GB" sz="2200" b="1" kern="1200">
                <a:solidFill>
                  <a:schemeClr val="dk1"/>
                </a:solidFill>
                <a:effectLst/>
                <a:latin typeface="+mn-lt"/>
                <a:ea typeface="+mn-ea"/>
                <a:cs typeface="+mn-cs"/>
              </a:rPr>
              <a:t>Advisory Forum </a:t>
            </a:r>
            <a:r>
              <a:rPr lang="en-GB" sz="2200" kern="1200">
                <a:solidFill>
                  <a:schemeClr val="dk1"/>
                </a:solidFill>
                <a:effectLst/>
                <a:latin typeface="+mn-lt"/>
                <a:ea typeface="+mn-ea"/>
                <a:cs typeface="+mn-cs"/>
              </a:rPr>
              <a:t>on EUHTF scientific work </a:t>
            </a:r>
          </a:p>
          <a:p>
            <a:pPr marL="342900" indent="-342900">
              <a:lnSpc>
                <a:spcPct val="100000"/>
              </a:lnSpc>
              <a:spcBef>
                <a:spcPts val="1200"/>
              </a:spcBef>
              <a:buFont typeface="Arial" panose="020B0604020202020204" pitchFamily="34" charset="0"/>
              <a:buChar char="•"/>
            </a:pPr>
            <a:r>
              <a:rPr lang="en-GB" sz="2200" kern="1200">
                <a:solidFill>
                  <a:schemeClr val="dk1"/>
                </a:solidFill>
                <a:effectLst/>
                <a:latin typeface="+mn-lt"/>
                <a:ea typeface="+mn-ea"/>
                <a:cs typeface="+mn-cs"/>
              </a:rPr>
              <a:t>ECDC </a:t>
            </a:r>
            <a:r>
              <a:rPr lang="en-GB" sz="2200" b="1" kern="1200">
                <a:solidFill>
                  <a:schemeClr val="dk1"/>
                </a:solidFill>
                <a:effectLst/>
                <a:latin typeface="+mn-lt"/>
                <a:ea typeface="+mn-ea"/>
                <a:cs typeface="+mn-cs"/>
              </a:rPr>
              <a:t>Management Board </a:t>
            </a:r>
            <a:r>
              <a:rPr lang="en-GB" sz="2200" kern="1200">
                <a:solidFill>
                  <a:schemeClr val="dk1"/>
                </a:solidFill>
                <a:effectLst/>
                <a:latin typeface="+mn-lt"/>
                <a:ea typeface="+mn-ea"/>
                <a:cs typeface="+mn-cs"/>
              </a:rPr>
              <a:t>on EUHTF workplan and budget</a:t>
            </a:r>
            <a:endParaRPr lang="en-GB" sz="2200">
              <a:solidFill>
                <a:schemeClr val="dk1"/>
              </a:solidFill>
              <a:latin typeface="+mn-lt"/>
              <a:ea typeface="+mn-ea"/>
              <a:cs typeface="+mn-cs"/>
            </a:endParaRPr>
          </a:p>
        </p:txBody>
      </p:sp>
    </p:spTree>
    <p:extLst>
      <p:ext uri="{BB962C8B-B14F-4D97-AF65-F5344CB8AC3E}">
        <p14:creationId xmlns:p14="http://schemas.microsoft.com/office/powerpoint/2010/main" val="915367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4431-6906-FE81-A766-B017977CE891}"/>
              </a:ext>
            </a:extLst>
          </p:cNvPr>
          <p:cNvSpPr>
            <a:spLocks noGrp="1"/>
          </p:cNvSpPr>
          <p:nvPr>
            <p:ph type="title"/>
          </p:nvPr>
        </p:nvSpPr>
        <p:spPr/>
        <p:txBody>
          <a:bodyPr/>
          <a:lstStyle/>
          <a:p>
            <a:r>
              <a:rPr lang="en-GB"/>
              <a:t>Members of the EUHTF Advisory Group</a:t>
            </a:r>
          </a:p>
        </p:txBody>
      </p:sp>
      <p:sp>
        <p:nvSpPr>
          <p:cNvPr id="5" name="Slide Number Placeholder 4">
            <a:extLst>
              <a:ext uri="{FF2B5EF4-FFF2-40B4-BE49-F238E27FC236}">
                <a16:creationId xmlns:a16="http://schemas.microsoft.com/office/drawing/2014/main" id="{62CF70ED-3A3E-58E3-FEFC-30D71988AD63}"/>
              </a:ext>
            </a:extLst>
          </p:cNvPr>
          <p:cNvSpPr>
            <a:spLocks noGrp="1"/>
          </p:cNvSpPr>
          <p:nvPr>
            <p:ph type="sldNum" sz="quarter" idx="12"/>
          </p:nvPr>
        </p:nvSpPr>
        <p:spPr/>
        <p:txBody>
          <a:bodyPr/>
          <a:lstStyle/>
          <a:p>
            <a:fld id="{F9E29A8E-A0F1-419A-8E8B-A78BF9C70DE8}" type="slidenum">
              <a:rPr lang="en-GB" smtClean="0"/>
              <a:pPr/>
              <a:t>49</a:t>
            </a:fld>
            <a:endParaRPr lang="en-GB"/>
          </a:p>
        </p:txBody>
      </p:sp>
      <p:sp>
        <p:nvSpPr>
          <p:cNvPr id="7" name="TextBox 6">
            <a:extLst>
              <a:ext uri="{FF2B5EF4-FFF2-40B4-BE49-F238E27FC236}">
                <a16:creationId xmlns:a16="http://schemas.microsoft.com/office/drawing/2014/main" id="{152B0F07-9CB6-2F10-A55B-A378305F5388}"/>
              </a:ext>
            </a:extLst>
          </p:cNvPr>
          <p:cNvSpPr txBox="1"/>
          <p:nvPr/>
        </p:nvSpPr>
        <p:spPr>
          <a:xfrm>
            <a:off x="6370479" y="867626"/>
            <a:ext cx="5450549" cy="6432530"/>
          </a:xfrm>
          <a:prstGeom prst="rect">
            <a:avLst/>
          </a:prstGeom>
          <a:noFill/>
        </p:spPr>
        <p:txBody>
          <a:bodyPr wrap="square" lIns="91440" tIns="45720" rIns="91440" bIns="45720" anchor="t">
            <a:spAutoFit/>
          </a:bodyPr>
          <a:lstStyle/>
          <a:p>
            <a:pPr algn="l"/>
            <a:endParaRPr lang="en-GB" sz="1500">
              <a:effectLst/>
              <a:latin typeface="+mj-lt"/>
              <a:ea typeface="Batang" panose="02030600000101010101" pitchFamily="18" charset="-127"/>
              <a:cs typeface="Times New Roman" panose="02020603050405020304" pitchFamily="18" charset="0"/>
            </a:endParaRPr>
          </a:p>
          <a:p>
            <a:pPr algn="just"/>
            <a:r>
              <a:rPr lang="en-GB" sz="1500" b="1">
                <a:latin typeface="+mj-lt"/>
                <a:ea typeface="Batang" panose="02030600000101010101" pitchFamily="18" charset="-127"/>
                <a:cs typeface="Times New Roman" panose="02020603050405020304" pitchFamily="18" charset="0"/>
              </a:rPr>
              <a:t>European Medicines Agency</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b="0" i="0">
                <a:effectLst/>
                <a:latin typeface="+mj-lt"/>
              </a:rPr>
              <a:t>Manuela Mura</a:t>
            </a:r>
          </a:p>
          <a:p>
            <a:pPr marR="36195" lvl="0" algn="just"/>
            <a:endParaRPr lang="en-GB" sz="1500">
              <a:latin typeface="+mj-lt"/>
              <a:ea typeface="Times New Roman" panose="02020603050405020304" pitchFamily="18" charset="0"/>
              <a:cs typeface="Times New Roman"/>
            </a:endParaRPr>
          </a:p>
          <a:p>
            <a:pPr algn="just"/>
            <a:r>
              <a:rPr lang="en-GB" sz="1500" b="1">
                <a:latin typeface="+mj-lt"/>
                <a:ea typeface="Batang" panose="02030600000101010101" pitchFamily="18" charset="-127"/>
                <a:cs typeface="Times New Roman" panose="02020603050405020304" pitchFamily="18" charset="0"/>
              </a:rPr>
              <a:t>European Public Health Association </a:t>
            </a:r>
            <a:endParaRPr lang="en-GB" sz="1500">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latin typeface="+mj-lt"/>
              </a:rPr>
              <a:t>Ricardo Mexia </a:t>
            </a:r>
            <a:endParaRPr lang="en-GB" sz="1500" b="1">
              <a:latin typeface="+mj-lt"/>
              <a:ea typeface="Times New Roman" panose="02020603050405020304" pitchFamily="18" charset="0"/>
              <a:cs typeface="Times New Roman"/>
            </a:endParaRPr>
          </a:p>
          <a:p>
            <a:pPr algn="just"/>
            <a:endParaRPr lang="en-GB" sz="1500" b="1" i="0">
              <a:effectLst/>
              <a:latin typeface="+mj-lt"/>
            </a:endParaRPr>
          </a:p>
          <a:p>
            <a:pPr algn="just"/>
            <a:r>
              <a:rPr lang="en-GB" sz="1500" b="1" i="0">
                <a:effectLst/>
                <a:latin typeface="+mj-lt"/>
              </a:rPr>
              <a:t>Médecins Sans Frontières (MSF)</a:t>
            </a:r>
            <a:endParaRPr lang="en-GB" sz="1500" b="1">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b="0" i="0">
                <a:effectLst/>
                <a:latin typeface="+mj-lt"/>
              </a:rPr>
              <a:t>Daniela Garone</a:t>
            </a:r>
          </a:p>
          <a:p>
            <a:pPr algn="l"/>
            <a:endParaRPr lang="en-GB" sz="1500" b="1">
              <a:effectLst/>
              <a:latin typeface="+mj-lt"/>
              <a:ea typeface="Times New Roman" panose="02020603050405020304" pitchFamily="18" charset="0"/>
              <a:cs typeface="Times New Roman"/>
            </a:endParaRPr>
          </a:p>
          <a:p>
            <a:pPr algn="l"/>
            <a:r>
              <a:rPr lang="en-GB" sz="1500" b="1">
                <a:effectLst/>
                <a:latin typeface="+mj-lt"/>
                <a:ea typeface="Times New Roman" panose="02020603050405020304" pitchFamily="18" charset="0"/>
                <a:cs typeface="Times New Roman"/>
              </a:rPr>
              <a:t>ECDC Coordination Team</a:t>
            </a:r>
            <a:endParaRPr lang="en-GB" sz="1500">
              <a:effectLst/>
              <a:latin typeface="+mj-lt"/>
              <a:ea typeface="Batang" panose="02030600000101010101" pitchFamily="18" charset="-127"/>
              <a:cs typeface="Times New Roman"/>
            </a:endParaRPr>
          </a:p>
          <a:p>
            <a:pPr marL="342900" marR="36195" lvl="0" indent="-342900" algn="l">
              <a:buFont typeface="Symbol" panose="05050102010706020507" pitchFamily="18" charset="2"/>
              <a:buChar char=""/>
            </a:pPr>
            <a:r>
              <a:rPr lang="en-GB" sz="1500">
                <a:effectLst/>
                <a:latin typeface="+mj-lt"/>
                <a:ea typeface="Batang"/>
                <a:cs typeface="Tahoma"/>
              </a:rPr>
              <a:t>Vicky Lefevre, chair - Head of Unit – Public Health Functions</a:t>
            </a:r>
          </a:p>
          <a:p>
            <a:pPr marL="342900" marR="36195" lvl="0" indent="-342900" algn="l">
              <a:buFont typeface="Symbol" panose="05050102010706020507" pitchFamily="18" charset="2"/>
              <a:buChar char=""/>
            </a:pPr>
            <a:r>
              <a:rPr lang="en-GB" sz="1500">
                <a:effectLst/>
                <a:latin typeface="+mj-lt"/>
                <a:ea typeface="Batang"/>
                <a:cs typeface="Tahoma"/>
              </a:rPr>
              <a:t>Thomas Hofmann, Head of Section - Emergency Preparedness and Response Support</a:t>
            </a:r>
          </a:p>
          <a:p>
            <a:pPr marL="342900" marR="36195" indent="-342900">
              <a:buFont typeface="Symbol" panose="05050102010706020507" pitchFamily="18" charset="2"/>
              <a:buChar char=""/>
            </a:pPr>
            <a:r>
              <a:rPr lang="en-GB" sz="1500">
                <a:latin typeface="+mj-lt"/>
                <a:ea typeface="Batang"/>
                <a:cs typeface="Tahoma"/>
              </a:rPr>
              <a:t>Ettore Severi – Lead EPR Readiness and Support Group</a:t>
            </a:r>
          </a:p>
          <a:p>
            <a:pPr marL="342900" marR="36195" indent="-342900">
              <a:buFont typeface="Symbol" panose="05050102010706020507" pitchFamily="18" charset="2"/>
              <a:buChar char=""/>
            </a:pPr>
            <a:r>
              <a:rPr lang="en-GB" sz="1500">
                <a:effectLst/>
                <a:latin typeface="+mj-lt"/>
                <a:ea typeface="Batang"/>
                <a:cs typeface="Tahoma"/>
              </a:rPr>
              <a:t>Adriana Romani - EPRS</a:t>
            </a:r>
          </a:p>
          <a:p>
            <a:pPr marL="342900" marR="36195" indent="-342900">
              <a:buFont typeface="Symbol,Sans-Serif" panose="05050102010706020507" pitchFamily="18" charset="2"/>
              <a:buChar char=""/>
            </a:pPr>
            <a:r>
              <a:rPr lang="en-GB" sz="1500">
                <a:latin typeface="+mj-lt"/>
                <a:ea typeface="Batang" panose="02030600000101010101" pitchFamily="18" charset="-127"/>
                <a:cs typeface="Times New Roman" panose="02020603050405020304" pitchFamily="18" charset="0"/>
              </a:rPr>
              <a:t>Daniel Cauchi – EPRS</a:t>
            </a:r>
          </a:p>
          <a:p>
            <a:pPr marL="342900" marR="36195" indent="-342900">
              <a:buFont typeface="Symbol,Sans-Serif" panose="05050102010706020507" pitchFamily="18" charset="2"/>
              <a:buChar char=""/>
            </a:pPr>
            <a:r>
              <a:rPr lang="en-GB" sz="1500" err="1">
                <a:latin typeface="+mj-lt"/>
                <a:ea typeface="Tahoma"/>
                <a:cs typeface="Tahoma"/>
              </a:rPr>
              <a:t>Dorothée</a:t>
            </a:r>
            <a:r>
              <a:rPr lang="en-GB" sz="1500">
                <a:latin typeface="+mj-lt"/>
                <a:ea typeface="Tahoma"/>
                <a:cs typeface="Tahoma"/>
              </a:rPr>
              <a:t> Obach– EPRS</a:t>
            </a:r>
            <a:endParaRPr lang="en-US" sz="1500">
              <a:latin typeface="+mj-lt"/>
              <a:ea typeface="Tahoma"/>
              <a:cs typeface="Tahoma"/>
            </a:endParaRPr>
          </a:p>
          <a:p>
            <a:pPr marL="342900" marR="36195" indent="-342900">
              <a:buFont typeface="Symbol" panose="05050102010706020507" pitchFamily="18" charset="2"/>
              <a:buChar char=""/>
            </a:pPr>
            <a:r>
              <a:rPr lang="en-GB" sz="1500">
                <a:latin typeface="+mj-lt"/>
                <a:ea typeface="Batang"/>
                <a:cs typeface="Tahoma"/>
              </a:rPr>
              <a:t>Emma Löf -  EPRS</a:t>
            </a:r>
          </a:p>
          <a:p>
            <a:pPr marL="342900" marR="36195" indent="-342900">
              <a:buFont typeface="Symbol" panose="05050102010706020507" pitchFamily="18" charset="2"/>
              <a:buChar char=""/>
            </a:pPr>
            <a:r>
              <a:rPr lang="en-GB" sz="1500">
                <a:effectLst/>
                <a:latin typeface="+mj-lt"/>
                <a:ea typeface="Batang" panose="02030600000101010101" pitchFamily="18" charset="-127"/>
              </a:rPr>
              <a:t>Hanh Vu Hong – EPRS</a:t>
            </a:r>
          </a:p>
          <a:p>
            <a:pPr marL="342900" marR="36195" indent="-342900">
              <a:buFont typeface="Symbol" panose="05050102010706020507" pitchFamily="18" charset="2"/>
              <a:buChar char=""/>
            </a:pPr>
            <a:r>
              <a:rPr lang="en-GB" sz="1500">
                <a:latin typeface="+mj-lt"/>
                <a:ea typeface="Batang" panose="02030600000101010101" pitchFamily="18" charset="-127"/>
                <a:cs typeface="Times New Roman" panose="02020603050405020304" pitchFamily="18" charset="0"/>
              </a:rPr>
              <a:t>Katarina </a:t>
            </a:r>
            <a:r>
              <a:rPr lang="en-GB" sz="1500">
                <a:effectLst/>
                <a:latin typeface="+mj-lt"/>
                <a:ea typeface="Batang" panose="02030600000101010101" pitchFamily="18" charset="-127"/>
              </a:rPr>
              <a:t>Johansson – PHF</a:t>
            </a:r>
          </a:p>
          <a:p>
            <a:pPr marL="342900" marR="36195" indent="-342900">
              <a:buFont typeface="Symbol" panose="05050102010706020507" pitchFamily="18" charset="2"/>
              <a:buChar char=""/>
            </a:pPr>
            <a:r>
              <a:rPr lang="en-GB" sz="1500">
                <a:latin typeface="+mj-lt"/>
                <a:ea typeface="Batang" panose="02030600000101010101" pitchFamily="18" charset="-127"/>
                <a:cs typeface="Times New Roman" panose="02020603050405020304" pitchFamily="18" charset="0"/>
              </a:rPr>
              <a:t>Orla Condell – EPRS </a:t>
            </a:r>
          </a:p>
          <a:p>
            <a:pPr marL="342900" marR="36195" indent="-342900">
              <a:buFont typeface="Symbol" panose="05050102010706020507" pitchFamily="18" charset="2"/>
              <a:buChar char=""/>
            </a:pPr>
            <a:r>
              <a:rPr lang="en-GB" sz="1500">
                <a:latin typeface="+mj-lt"/>
                <a:ea typeface="Batang"/>
                <a:cs typeface="Tahoma"/>
              </a:rPr>
              <a:t>Sara Forato - EPRS</a:t>
            </a:r>
          </a:p>
          <a:p>
            <a:pPr marL="342900" marR="36195" indent="-342900">
              <a:buFont typeface="Symbol" panose="05050102010706020507" pitchFamily="18" charset="2"/>
              <a:buChar char=""/>
            </a:pPr>
            <a:r>
              <a:rPr lang="en-GB" sz="1500">
                <a:latin typeface="+mj-lt"/>
                <a:ea typeface="Batang"/>
                <a:cs typeface="Tahoma"/>
              </a:rPr>
              <a:t>Svetla Tsolova – EPRS</a:t>
            </a:r>
          </a:p>
          <a:p>
            <a:pPr marL="1028700" lvl="1" indent="-342900"/>
            <a:endParaRPr lang="en-GB" sz="2200" u="sng"/>
          </a:p>
        </p:txBody>
      </p:sp>
      <p:sp>
        <p:nvSpPr>
          <p:cNvPr id="11" name="TextBox 10">
            <a:extLst>
              <a:ext uri="{FF2B5EF4-FFF2-40B4-BE49-F238E27FC236}">
                <a16:creationId xmlns:a16="http://schemas.microsoft.com/office/drawing/2014/main" id="{A5845352-F2F0-8DC7-D53D-F6065278A6F8}"/>
              </a:ext>
            </a:extLst>
          </p:cNvPr>
          <p:cNvSpPr txBox="1"/>
          <p:nvPr/>
        </p:nvSpPr>
        <p:spPr>
          <a:xfrm>
            <a:off x="859971" y="1175658"/>
            <a:ext cx="5236029" cy="5155257"/>
          </a:xfrm>
          <a:prstGeom prst="rect">
            <a:avLst/>
          </a:prstGeom>
          <a:noFill/>
        </p:spPr>
        <p:txBody>
          <a:bodyPr wrap="square">
            <a:spAutoFit/>
          </a:bodyPr>
          <a:lstStyle/>
          <a:p>
            <a:pPr marR="36195" lvl="0" algn="just"/>
            <a:r>
              <a:rPr lang="en-GB" sz="1500" b="1">
                <a:latin typeface="+mj-lt"/>
                <a:ea typeface="Batang" panose="02030600000101010101" pitchFamily="18" charset="-127"/>
                <a:cs typeface="Tahoma" panose="020B0604030504040204" pitchFamily="34" charset="0"/>
              </a:rPr>
              <a:t>MS</a:t>
            </a:r>
            <a:r>
              <a:rPr lang="en-GB" sz="1500" b="1">
                <a:latin typeface="+mj-lt"/>
                <a:ea typeface="Batang" panose="02030600000101010101" pitchFamily="18" charset="-127"/>
              </a:rPr>
              <a:t> </a:t>
            </a:r>
            <a:r>
              <a:rPr lang="en-GB" sz="1500" b="1">
                <a:effectLst/>
                <a:latin typeface="+mj-lt"/>
                <a:ea typeface="Batang" panose="02030600000101010101" pitchFamily="18" charset="-127"/>
                <a:cs typeface="Tahoma" panose="020B0604030504040204" pitchFamily="34" charset="0"/>
              </a:rPr>
              <a:t>R</a:t>
            </a:r>
            <a:r>
              <a:rPr lang="en-GB" sz="1500" b="1">
                <a:latin typeface="+mj-lt"/>
                <a:ea typeface="Batang" panose="02030600000101010101" pitchFamily="18" charset="-127"/>
                <a:cs typeface="Tahoma" panose="020B0604030504040204" pitchFamily="34" charset="0"/>
              </a:rPr>
              <a:t>ep</a:t>
            </a:r>
            <a:r>
              <a:rPr lang="en-GB" sz="1500" b="1">
                <a:effectLst/>
                <a:latin typeface="+mj-lt"/>
                <a:ea typeface="Batang" panose="02030600000101010101" pitchFamily="18" charset="-127"/>
                <a:cs typeface="Tahoma" panose="020B0604030504040204" pitchFamily="34" charset="0"/>
              </a:rPr>
              <a:t>resentatives</a:t>
            </a: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Bernardo Guzmán </a:t>
            </a:r>
            <a:r>
              <a:rPr lang="en-GB" sz="1500" err="1">
                <a:effectLst/>
                <a:latin typeface="+mj-lt"/>
                <a:ea typeface="Batang" panose="02030600000101010101" pitchFamily="18" charset="-127"/>
                <a:cs typeface="Tahoma" panose="020B0604030504040204" pitchFamily="34" charset="0"/>
              </a:rPr>
              <a:t>Herrador</a:t>
            </a:r>
            <a:r>
              <a:rPr lang="en-GB" sz="1500">
                <a:effectLst/>
                <a:latin typeface="+mj-lt"/>
                <a:ea typeface="Batang" panose="02030600000101010101" pitchFamily="18" charset="-127"/>
                <a:cs typeface="Tahoma" panose="020B0604030504040204" pitchFamily="34" charset="0"/>
              </a:rPr>
              <a:t>, Spain</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Claudia Siffczyk, Germany</a:t>
            </a:r>
          </a:p>
          <a:p>
            <a:pPr marL="342900" marR="36195" lvl="0" indent="-342900" algn="just">
              <a:buFont typeface="Symbol" panose="05050102010706020507" pitchFamily="18" charset="2"/>
              <a:buChar char=""/>
            </a:pPr>
            <a:r>
              <a:rPr lang="en-GB" sz="1500" b="0" i="0">
                <a:effectLst/>
                <a:latin typeface="+mj-lt"/>
              </a:rPr>
              <a:t>Guido Benedetti, Denmark</a:t>
            </a:r>
          </a:p>
          <a:p>
            <a:pPr marL="342900" marR="36195" lvl="0" indent="-342900" algn="just">
              <a:buFont typeface="Symbol" panose="05050102010706020507" pitchFamily="18" charset="2"/>
              <a:buChar char=""/>
            </a:pPr>
            <a:r>
              <a:rPr lang="en-GB" sz="1500" b="0" i="0" err="1">
                <a:effectLst/>
                <a:latin typeface="+mj-lt"/>
              </a:rPr>
              <a:t>Mairin</a:t>
            </a:r>
            <a:r>
              <a:rPr lang="en-GB" sz="1500" b="0" i="0">
                <a:effectLst/>
                <a:latin typeface="+mj-lt"/>
              </a:rPr>
              <a:t> Boland, Ireland</a:t>
            </a: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Otto Helve, Finland</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Paula Vasconcelos, Portugal</a:t>
            </a:r>
            <a:endParaRPr lang="en-GB" sz="1500">
              <a:effectLst/>
              <a:highlight>
                <a:srgbClr val="C0C0C0"/>
              </a:highlight>
              <a:latin typeface="+mj-lt"/>
              <a:ea typeface="Batang" panose="02030600000101010101" pitchFamily="18" charset="-127"/>
              <a:cs typeface="Times New Roman" panose="02020603050405020304" pitchFamily="18" charset="0"/>
            </a:endParaRPr>
          </a:p>
          <a:p>
            <a:pPr algn="just"/>
            <a:r>
              <a:rPr lang="en-GB" sz="1500">
                <a:effectLst/>
                <a:latin typeface="+mj-lt"/>
                <a:ea typeface="Calibri" panose="020F0502020204030204" pitchFamily="34" charset="0"/>
                <a:cs typeface="Times New Roman" panose="02020603050405020304" pitchFamily="18" charset="0"/>
              </a:rPr>
              <a:t> </a:t>
            </a:r>
            <a:endParaRPr lang="en-GB" sz="1500">
              <a:effectLst/>
              <a:latin typeface="+mj-lt"/>
              <a:ea typeface="Batang" panose="02030600000101010101" pitchFamily="18" charset="-127"/>
              <a:cs typeface="Times New Roman" panose="02020603050405020304" pitchFamily="18" charset="0"/>
            </a:endParaRPr>
          </a:p>
          <a:p>
            <a:pPr algn="just"/>
            <a:r>
              <a:rPr lang="en-GB" sz="1500" b="1">
                <a:effectLst/>
                <a:latin typeface="+mj-lt"/>
                <a:ea typeface="Batang" panose="02030600000101010101" pitchFamily="18" charset="-127"/>
                <a:cs typeface="Times New Roman" panose="02020603050405020304" pitchFamily="18" charset="0"/>
              </a:rPr>
              <a:t>European Commission DG representatives</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Isabella </a:t>
            </a:r>
            <a:r>
              <a:rPr lang="en-GB" sz="1500" err="1">
                <a:effectLst/>
                <a:latin typeface="+mj-lt"/>
                <a:ea typeface="Batang" panose="02030600000101010101" pitchFamily="18" charset="-127"/>
                <a:cs typeface="Tahoma" panose="020B0604030504040204" pitchFamily="34" charset="0"/>
              </a:rPr>
              <a:t>Panunzi</a:t>
            </a:r>
            <a:r>
              <a:rPr lang="en-GB" sz="1500">
                <a:effectLst/>
                <a:latin typeface="+mj-lt"/>
                <a:ea typeface="Batang" panose="02030600000101010101" pitchFamily="18" charset="-127"/>
                <a:cs typeface="Tahoma" panose="020B0604030504040204" pitchFamily="34" charset="0"/>
              </a:rPr>
              <a:t>, DG HERA</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Evelyn </a:t>
            </a:r>
            <a:r>
              <a:rPr lang="en-GB" sz="1500" err="1">
                <a:effectLst/>
                <a:latin typeface="+mj-lt"/>
                <a:ea typeface="Batang" panose="02030600000101010101" pitchFamily="18" charset="-127"/>
                <a:cs typeface="Tahoma" panose="020B0604030504040204" pitchFamily="34" charset="0"/>
              </a:rPr>
              <a:t>Depoortere</a:t>
            </a:r>
            <a:r>
              <a:rPr lang="en-GB" sz="1500">
                <a:effectLst/>
                <a:latin typeface="+mj-lt"/>
                <a:ea typeface="Batang" panose="02030600000101010101" pitchFamily="18" charset="-127"/>
                <a:cs typeface="Tahoma" panose="020B0604030504040204" pitchFamily="34" charset="0"/>
              </a:rPr>
              <a:t>, DG RTD</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Laura </a:t>
            </a:r>
            <a:r>
              <a:rPr lang="en-GB" sz="1500" err="1">
                <a:effectLst/>
                <a:latin typeface="+mj-lt"/>
                <a:ea typeface="Batang" panose="02030600000101010101" pitchFamily="18" charset="-127"/>
                <a:cs typeface="Tahoma" panose="020B0604030504040204" pitchFamily="34" charset="0"/>
              </a:rPr>
              <a:t>Gillini</a:t>
            </a:r>
            <a:r>
              <a:rPr lang="en-GB" sz="1500">
                <a:effectLst/>
                <a:latin typeface="+mj-lt"/>
                <a:ea typeface="Batang" panose="02030600000101010101" pitchFamily="18" charset="-127"/>
                <a:cs typeface="Tahoma" panose="020B0604030504040204" pitchFamily="34" charset="0"/>
              </a:rPr>
              <a:t>, DG SANTE</a:t>
            </a:r>
          </a:p>
          <a:p>
            <a:pPr marL="342900" marR="36195" indent="-342900" algn="just">
              <a:buFont typeface="Symbol" panose="05050102010706020507" pitchFamily="18" charset="2"/>
              <a:buChar char=""/>
            </a:pPr>
            <a:r>
              <a:rPr lang="en-GB" sz="1500">
                <a:latin typeface="+mj-lt"/>
                <a:ea typeface="Batang" panose="02030600000101010101" pitchFamily="18" charset="-127"/>
                <a:cs typeface="Tahoma" panose="020B0604030504040204" pitchFamily="34" charset="0"/>
              </a:rPr>
              <a:t>Birgit </a:t>
            </a:r>
            <a:r>
              <a:rPr lang="en-GB" sz="1500" err="1">
                <a:latin typeface="+mj-lt"/>
                <a:ea typeface="Batang" panose="02030600000101010101" pitchFamily="18" charset="-127"/>
                <a:cs typeface="Tahoma" panose="020B0604030504040204" pitchFamily="34" charset="0"/>
              </a:rPr>
              <a:t>Snoeren</a:t>
            </a:r>
            <a:r>
              <a:rPr lang="en-GB" sz="1500">
                <a:effectLst/>
                <a:latin typeface="+mj-lt"/>
                <a:ea typeface="Batang" panose="02030600000101010101" pitchFamily="18" charset="-127"/>
                <a:cs typeface="Tahoma" panose="020B0604030504040204" pitchFamily="34" charset="0"/>
              </a:rPr>
              <a:t>, DG ECHO</a:t>
            </a:r>
          </a:p>
          <a:p>
            <a:pPr marL="342900" marR="36195"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Alexandre Jully, DG ECHO (alternate)</a:t>
            </a:r>
            <a:endParaRPr lang="en-GB" sz="1500">
              <a:effectLst/>
              <a:latin typeface="+mj-lt"/>
              <a:ea typeface="Batang" panose="02030600000101010101" pitchFamily="18" charset="-127"/>
              <a:cs typeface="Times New Roman" panose="02020603050405020304" pitchFamily="18" charset="0"/>
            </a:endParaRPr>
          </a:p>
          <a:p>
            <a:pPr algn="just"/>
            <a:r>
              <a:rPr lang="en-GB" sz="1500">
                <a:effectLst/>
                <a:latin typeface="+mj-lt"/>
                <a:ea typeface="Calibri" panose="020F0502020204030204" pitchFamily="34" charset="0"/>
                <a:cs typeface="Times New Roman" panose="02020603050405020304" pitchFamily="18" charset="0"/>
              </a:rPr>
              <a:t> </a:t>
            </a:r>
            <a:endParaRPr lang="en-GB" sz="1500">
              <a:effectLst/>
              <a:latin typeface="+mj-lt"/>
              <a:ea typeface="Batang" panose="02030600000101010101" pitchFamily="18" charset="-127"/>
              <a:cs typeface="Times New Roman" panose="02020603050405020304" pitchFamily="18" charset="0"/>
            </a:endParaRPr>
          </a:p>
          <a:p>
            <a:pPr algn="just"/>
            <a:r>
              <a:rPr lang="en-GB" sz="1500" b="1">
                <a:effectLst/>
                <a:latin typeface="+mj-lt"/>
                <a:ea typeface="Batang" panose="02030600000101010101" pitchFamily="18" charset="-127"/>
                <a:cs typeface="Times New Roman" panose="02020603050405020304" pitchFamily="18" charset="0"/>
              </a:rPr>
              <a:t>GOARN representative</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a:effectLst/>
                <a:latin typeface="+mj-lt"/>
                <a:ea typeface="Batang" panose="02030600000101010101" pitchFamily="18" charset="-127"/>
                <a:cs typeface="Tahoma" panose="020B0604030504040204" pitchFamily="34" charset="0"/>
              </a:rPr>
              <a:t>Gianluca </a:t>
            </a:r>
            <a:r>
              <a:rPr lang="en-GB" sz="1500" err="1">
                <a:effectLst/>
                <a:latin typeface="+mj-lt"/>
                <a:ea typeface="Batang" panose="02030600000101010101" pitchFamily="18" charset="-127"/>
                <a:cs typeface="Tahoma" panose="020B0604030504040204" pitchFamily="34" charset="0"/>
              </a:rPr>
              <a:t>Loi</a:t>
            </a:r>
            <a:r>
              <a:rPr lang="en-GB" sz="1500">
                <a:effectLst/>
                <a:latin typeface="+mj-lt"/>
                <a:ea typeface="Batang" panose="02030600000101010101" pitchFamily="18" charset="-127"/>
                <a:cs typeface="Tahoma" panose="020B0604030504040204" pitchFamily="34" charset="0"/>
              </a:rPr>
              <a:t>, GOARN OST</a:t>
            </a:r>
          </a:p>
          <a:p>
            <a:pPr marR="36195" lvl="0" algn="just"/>
            <a:endParaRPr lang="en-GB" sz="1500">
              <a:latin typeface="+mj-lt"/>
              <a:ea typeface="Batang" panose="02030600000101010101" pitchFamily="18" charset="-127"/>
              <a:cs typeface="Tahoma" panose="020B0604030504040204" pitchFamily="34" charset="0"/>
            </a:endParaRPr>
          </a:p>
          <a:p>
            <a:pPr algn="just"/>
            <a:r>
              <a:rPr lang="en-GB" sz="1500" b="1">
                <a:effectLst/>
                <a:latin typeface="+mj-lt"/>
                <a:ea typeface="Batang" panose="02030600000101010101" pitchFamily="18" charset="-127"/>
                <a:cs typeface="Times New Roman" panose="02020603050405020304" pitchFamily="18" charset="0"/>
              </a:rPr>
              <a:t>WHO EURO</a:t>
            </a:r>
            <a:endParaRPr lang="en-GB" sz="1500">
              <a:effectLst/>
              <a:latin typeface="+mj-lt"/>
              <a:ea typeface="Batang" panose="02030600000101010101" pitchFamily="18" charset="-127"/>
              <a:cs typeface="Times New Roman" panose="02020603050405020304" pitchFamily="18" charset="0"/>
            </a:endParaRPr>
          </a:p>
          <a:p>
            <a:pPr marL="342900" marR="36195" lvl="0" indent="-342900" algn="just">
              <a:buFont typeface="Symbol" panose="05050102010706020507" pitchFamily="18" charset="2"/>
              <a:buChar char=""/>
            </a:pPr>
            <a:r>
              <a:rPr lang="en-GB" sz="1500" b="0" i="0">
                <a:effectLst/>
                <a:latin typeface="+mj-lt"/>
              </a:rPr>
              <a:t>Oleg </a:t>
            </a:r>
            <a:r>
              <a:rPr lang="en-GB" sz="1500" b="0" i="0" err="1">
                <a:effectLst/>
                <a:latin typeface="+mj-lt"/>
              </a:rPr>
              <a:t>Storozhenko</a:t>
            </a:r>
            <a:r>
              <a:rPr lang="en-GB" sz="1500" b="0" i="0">
                <a:effectLst/>
                <a:latin typeface="+mj-lt"/>
              </a:rPr>
              <a:t> </a:t>
            </a:r>
            <a:endParaRPr lang="en-GB" sz="1500" b="0" i="0">
              <a:latin typeface="+mj-lt"/>
              <a:ea typeface="Batang" panose="02030600000101010101" pitchFamily="18" charset="-127"/>
              <a:cs typeface="Tahoma" panose="020B0604030504040204" pitchFamily="34" charset="0"/>
            </a:endParaRPr>
          </a:p>
          <a:p>
            <a:pPr marL="342900" marR="36195" lvl="0" indent="-342900" algn="just">
              <a:buFont typeface="Symbol" panose="05050102010706020507" pitchFamily="18" charset="2"/>
              <a:buChar char=""/>
            </a:pPr>
            <a:r>
              <a:rPr lang="en-GB" sz="1500" b="0" i="0">
                <a:effectLst/>
                <a:latin typeface="+mj-lt"/>
              </a:rPr>
              <a:t>Adela </a:t>
            </a:r>
            <a:r>
              <a:rPr lang="en-GB" sz="1500" b="0" i="0" err="1">
                <a:effectLst/>
                <a:latin typeface="+mj-lt"/>
              </a:rPr>
              <a:t>Paez</a:t>
            </a:r>
            <a:r>
              <a:rPr lang="en-GB" sz="1500" b="0" i="0">
                <a:effectLst/>
                <a:latin typeface="+mj-lt"/>
              </a:rPr>
              <a:t> </a:t>
            </a:r>
            <a:r>
              <a:rPr lang="en-GB" sz="1500">
                <a:effectLst/>
                <a:latin typeface="+mj-lt"/>
                <a:ea typeface="Batang" panose="02030600000101010101" pitchFamily="18" charset="-127"/>
                <a:cs typeface="Tahoma" panose="020B0604030504040204" pitchFamily="34" charset="0"/>
              </a:rPr>
              <a:t>(alternate)</a:t>
            </a:r>
            <a:endParaRPr lang="en-GB" sz="1500">
              <a:effectLst/>
              <a:latin typeface="+mj-lt"/>
              <a:ea typeface="Batang" panose="02030600000101010101" pitchFamily="18" charset="-127"/>
              <a:cs typeface="Times New Roman" panose="02020603050405020304" pitchFamily="18" charset="0"/>
            </a:endParaRPr>
          </a:p>
          <a:p>
            <a:pPr algn="l"/>
            <a:r>
              <a:rPr lang="en-GB" sz="1400">
                <a:effectLst/>
                <a:highlight>
                  <a:srgbClr val="FFFF00"/>
                </a:highlight>
                <a:latin typeface="Tahoma" panose="020B0604030504040204" pitchFamily="34" charset="0"/>
                <a:ea typeface="Times New Roman" panose="02020603050405020304" pitchFamily="18" charset="0"/>
                <a:cs typeface="Times New Roman" panose="02020603050405020304" pitchFamily="18" charset="0"/>
              </a:rPr>
              <a:t> </a:t>
            </a:r>
            <a:endParaRPr lang="en-GB" sz="1800">
              <a:highlight>
                <a:srgbClr val="FFFF00"/>
              </a:highlight>
            </a:endParaRPr>
          </a:p>
        </p:txBody>
      </p:sp>
    </p:spTree>
    <p:extLst>
      <p:ext uri="{BB962C8B-B14F-4D97-AF65-F5344CB8AC3E}">
        <p14:creationId xmlns:p14="http://schemas.microsoft.com/office/powerpoint/2010/main" val="104331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5012" y="3970015"/>
            <a:ext cx="10800001" cy="1794912"/>
          </a:xfrm>
        </p:spPr>
        <p:txBody>
          <a:bodyPr>
            <a:normAutofit fontScale="90000"/>
          </a:bodyPr>
          <a:lstStyle/>
          <a:p>
            <a:pPr algn="ctr" eaLnBrk="0" fontAlgn="base" hangingPunct="0">
              <a:spcAft>
                <a:spcPct val="30000"/>
              </a:spcAft>
            </a:pPr>
            <a:r>
              <a:rPr lang="en-GB" sz="3600">
                <a:effectLst/>
                <a:latin typeface="Tahoma" panose="020B0604030504040204" pitchFamily="34" charset="0"/>
                <a:ea typeface="Batang" panose="02030600000101010101" pitchFamily="18" charset="-127"/>
                <a:cs typeface="Times New Roman" panose="02020603050405020304" pitchFamily="18" charset="0"/>
              </a:rPr>
              <a:t>Reminder on the role of NFPTs </a:t>
            </a:r>
            <a:br>
              <a:rPr lang="en-GB" sz="3600">
                <a:effectLst/>
                <a:latin typeface="Tahoma" panose="020B0604030504040204" pitchFamily="34" charset="0"/>
                <a:ea typeface="Batang" panose="02030600000101010101" pitchFamily="18" charset="-127"/>
                <a:cs typeface="Times New Roman" panose="02020603050405020304" pitchFamily="18" charset="0"/>
              </a:rPr>
            </a:br>
            <a:r>
              <a:rPr lang="en-GB" sz="3600">
                <a:effectLst/>
                <a:latin typeface="Tahoma" panose="020B0604030504040204" pitchFamily="34" charset="0"/>
                <a:ea typeface="Batang" panose="02030600000101010101" pitchFamily="18" charset="-127"/>
                <a:cs typeface="Times New Roman" panose="02020603050405020304" pitchFamily="18" charset="0"/>
              </a:rPr>
              <a:t>as stated in the Terms or Reference </a:t>
            </a:r>
            <a:br>
              <a:rPr lang="en-GB" sz="3600" b="1">
                <a:effectLst/>
                <a:latin typeface="Tahoma" panose="020B0604030504040204" pitchFamily="34" charset="0"/>
                <a:ea typeface="Tahoma" panose="020B0604030504040204" pitchFamily="34" charset="0"/>
                <a:cs typeface="Tahoma" panose="020B0604030504040204" pitchFamily="34" charset="0"/>
              </a:rPr>
            </a:br>
            <a:br>
              <a:rPr lang="en-GB" sz="2800">
                <a:solidFill>
                  <a:schemeClr val="bg1"/>
                </a:solidFill>
              </a:rPr>
            </a:br>
            <a:r>
              <a:rPr lang="en-GB" sz="3100">
                <a:solidFill>
                  <a:schemeClr val="bg1"/>
                </a:solidFill>
              </a:rPr>
              <a:t>Urszula Bogatynska</a:t>
            </a: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3651960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BCD08D-114A-512F-B627-BD824507A0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4B8B84-D181-65D4-3011-E484260E968B}"/>
              </a:ext>
            </a:extLst>
          </p:cNvPr>
          <p:cNvSpPr>
            <a:spLocks noGrp="1"/>
          </p:cNvSpPr>
          <p:nvPr>
            <p:ph type="sldNum" sz="quarter" idx="12"/>
          </p:nvPr>
        </p:nvSpPr>
        <p:spPr/>
        <p:txBody>
          <a:bodyPr/>
          <a:lstStyle/>
          <a:p>
            <a:fld id="{F9E29A8E-A0F1-419A-8E8B-A78BF9C70DE8}" type="slidenum">
              <a:rPr lang="en-GB" smtClean="0"/>
              <a:pPr/>
              <a:t>50</a:t>
            </a:fld>
            <a:endParaRPr lang="en-GB"/>
          </a:p>
        </p:txBody>
      </p:sp>
      <p:sp>
        <p:nvSpPr>
          <p:cNvPr id="7" name="Rectangle 6">
            <a:extLst>
              <a:ext uri="{FF2B5EF4-FFF2-40B4-BE49-F238E27FC236}">
                <a16:creationId xmlns:a16="http://schemas.microsoft.com/office/drawing/2014/main" id="{EB9FA4D3-7D4A-3E8D-0533-ABEC0F40ACAF}"/>
              </a:ext>
            </a:extLst>
          </p:cNvPr>
          <p:cNvSpPr/>
          <p:nvPr/>
        </p:nvSpPr>
        <p:spPr>
          <a:xfrm>
            <a:off x="0" y="2914650"/>
            <a:ext cx="12192000" cy="39488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6">
            <a:extLst>
              <a:ext uri="{FF2B5EF4-FFF2-40B4-BE49-F238E27FC236}">
                <a16:creationId xmlns:a16="http://schemas.microsoft.com/office/drawing/2014/main" id="{D6C4123F-2449-09DC-E048-787745C56411}"/>
              </a:ext>
            </a:extLst>
          </p:cNvPr>
          <p:cNvSpPr>
            <a:spLocks noGrp="1"/>
          </p:cNvSpPr>
          <p:nvPr/>
        </p:nvSpPr>
        <p:spPr>
          <a:xfrm>
            <a:off x="696000" y="2660854"/>
            <a:ext cx="10800000" cy="1794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a:t>Thank you</a:t>
            </a:r>
          </a:p>
        </p:txBody>
      </p:sp>
    </p:spTree>
    <p:extLst>
      <p:ext uri="{BB962C8B-B14F-4D97-AF65-F5344CB8AC3E}">
        <p14:creationId xmlns:p14="http://schemas.microsoft.com/office/powerpoint/2010/main" val="1483518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6447" y="4459008"/>
            <a:ext cx="11915553" cy="1794912"/>
          </a:xfrm>
        </p:spPr>
        <p:txBody>
          <a:bodyPr>
            <a:normAutofit/>
          </a:bodyPr>
          <a:lstStyle/>
          <a:p>
            <a:pPr algn="ctr"/>
            <a:r>
              <a:rPr lang="en-GB" sz="2800">
                <a:effectLst/>
                <a:latin typeface="Tahoma" panose="020B0604030504040204" pitchFamily="34" charset="0"/>
                <a:ea typeface="Batang" panose="02030600000101010101" pitchFamily="18" charset="-127"/>
                <a:cs typeface="Times New Roman" panose="02020603050405020304" pitchFamily="18" charset="0"/>
              </a:rPr>
              <a:t>Selection of </a:t>
            </a:r>
            <a:r>
              <a:rPr lang="en-GB" sz="2800" err="1">
                <a:effectLst/>
                <a:latin typeface="Tahoma" panose="020B0604030504040204" pitchFamily="34" charset="0"/>
                <a:ea typeface="Batang" panose="02030600000101010101" pitchFamily="18" charset="-127"/>
                <a:cs typeface="Times New Roman" panose="02020603050405020304" pitchFamily="18" charset="0"/>
              </a:rPr>
              <a:t>C2024</a:t>
            </a:r>
            <a:r>
              <a:rPr lang="en-GB" sz="2800">
                <a:effectLst/>
                <a:latin typeface="Tahoma" panose="020B0604030504040204" pitchFamily="34" charset="0"/>
                <a:ea typeface="Batang" panose="02030600000101010101" pitchFamily="18" charset="-127"/>
                <a:cs typeface="Times New Roman" panose="02020603050405020304" pitchFamily="18" charset="0"/>
              </a:rPr>
              <a:t> and requirements for MS Track</a:t>
            </a:r>
            <a:br>
              <a:rPr lang="en-GB" sz="4000" b="1">
                <a:effectLst/>
                <a:latin typeface="Tahoma" panose="020B0604030504040204" pitchFamily="34" charset="0"/>
                <a:ea typeface="Tahoma" panose="020B0604030504040204" pitchFamily="34" charset="0"/>
              </a:rPr>
            </a:br>
            <a:br>
              <a:rPr lang="en-GB" sz="4000" b="1">
                <a:effectLst/>
                <a:latin typeface="Tahoma" panose="020B0604030504040204" pitchFamily="34" charset="0"/>
                <a:ea typeface="Tahoma" panose="020B0604030504040204" pitchFamily="34" charset="0"/>
              </a:rPr>
            </a:br>
            <a:r>
              <a:rPr lang="de-DE" sz="2400"/>
              <a:t>Adam Roth</a:t>
            </a:r>
            <a:br>
              <a:rPr lang="en-GB"/>
            </a:br>
            <a:endParaRPr lang="en-GB" sz="2800" i="1"/>
          </a:p>
        </p:txBody>
      </p:sp>
      <p:sp>
        <p:nvSpPr>
          <p:cNvPr id="5" name="Text Box 4"/>
          <p:cNvSpPr txBox="1">
            <a:spLocks noChangeArrowheads="1"/>
          </p:cNvSpPr>
          <p:nvPr/>
        </p:nvSpPr>
        <p:spPr bwMode="auto">
          <a:xfrm>
            <a:off x="648000" y="5764927"/>
            <a:ext cx="10869432" cy="823161"/>
          </a:xfrm>
          <a:prstGeom prst="rect">
            <a:avLst/>
          </a:prstGeom>
          <a:noFill/>
          <a:ln w="38100">
            <a:noFill/>
            <a:miter lim="800000"/>
            <a:headEnd/>
            <a:tailEnd/>
          </a:ln>
          <a:effectLst/>
        </p:spPr>
        <p:txBody>
          <a:bodyPr lIns="0" tIns="0" rIns="0" bIns="0" anchor="b"/>
          <a:lstStyle/>
          <a:p>
            <a:pPr marL="0" marR="0" lvl="0" indent="0" algn="l" defTabSz="914400" rtl="0" eaLnBrk="0" fontAlgn="base" latinLnBrk="0" hangingPunct="0">
              <a:lnSpc>
                <a:spcPct val="90000"/>
              </a:lnSpc>
              <a:spcBef>
                <a:spcPct val="0"/>
              </a:spcBef>
              <a:spcAft>
                <a:spcPct val="30000"/>
              </a:spcAft>
              <a:buClrTx/>
              <a:buSzTx/>
              <a:buFontTx/>
              <a:buNone/>
              <a:tabLst/>
              <a:defRPr/>
            </a:pPr>
            <a:br>
              <a:rPr kumimoji="0" lang="en-GB" sz="2400" b="0" i="0" u="none" strike="noStrike" kern="1200" cap="none" spc="0" normalizeH="0" baseline="0" noProof="0">
                <a:ln>
                  <a:noFill/>
                </a:ln>
                <a:solidFill>
                  <a:prstClr val="white"/>
                </a:solidFill>
                <a:effectLst/>
                <a:uLnTx/>
                <a:uFillTx/>
                <a:latin typeface="Tahoma"/>
                <a:ea typeface="+mn-ea"/>
                <a:cs typeface="+mn-cs"/>
              </a:rPr>
            </a:br>
            <a:endParaRPr kumimoji="0" lang="en-GB" sz="1100" b="0" i="0" u="none" strike="noStrike" kern="1200" cap="none" spc="0" normalizeH="0" baseline="0" noProof="0">
              <a:ln>
                <a:noFill/>
              </a:ln>
              <a:solidFill>
                <a:prstClr val="white"/>
              </a:solidFill>
              <a:effectLst/>
              <a:uLnTx/>
              <a:uFillTx/>
              <a:latin typeface="Tahoma" pitchFamily="34" charset="0"/>
              <a:ea typeface="+mn-ea"/>
              <a:cs typeface="+mn-cs"/>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1817822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93367"/>
            <a:ext cx="11360800" cy="1361573"/>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Cohort 2024 Selection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EU – Track </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indent="0" algn="just">
              <a:lnSpc>
                <a:spcPts val="1600"/>
              </a:lnSpc>
              <a:spcBef>
                <a:spcPts val="800"/>
              </a:spcBef>
              <a:buNone/>
            </a:pPr>
            <a:endParaRPr lang="en-GB" sz="2400" b="1" dirty="0">
              <a:solidFill>
                <a:schemeClr val="tx1"/>
              </a:solidFill>
              <a:latin typeface="Tahoma" panose="020B0604030504040204" pitchFamily="34" charset="0"/>
              <a:ea typeface="Batang"/>
              <a:cs typeface="Tahoma" panose="020B0604030504040204" pitchFamily="34" charset="0"/>
            </a:endParaRPr>
          </a:p>
          <a:p>
            <a:pPr marL="0" indent="0" algn="just">
              <a:lnSpc>
                <a:spcPts val="1600"/>
              </a:lnSpc>
              <a:spcBef>
                <a:spcPts val="800"/>
              </a:spcBef>
              <a:buNone/>
            </a:pPr>
            <a:endParaRPr lang="en-GB" sz="2400" dirty="0">
              <a:solidFill>
                <a:schemeClr val="tx1"/>
              </a:solidFill>
              <a:latin typeface="Calibri" panose="020F0502020204030204" pitchFamily="34" charset="0"/>
              <a:ea typeface="Tahoma" panose="020B0604030504040204" pitchFamily="34" charset="0"/>
            </a:endParaRPr>
          </a:p>
          <a:p>
            <a:pPr marL="457189">
              <a:buFont typeface="Arial" panose="020B0604020202020204" pitchFamily="34" charset="0"/>
              <a:buChar char="•"/>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Candidate interviews with the Selection Committees</a:t>
            </a:r>
          </a:p>
          <a:p>
            <a:pPr marL="1066773" lvl="1" indent="-457189">
              <a:buFont typeface="Wingdings" panose="05000000000000000000" pitchFamily="2" charset="2"/>
              <a:buChar char="Ø"/>
            </a:pPr>
            <a:r>
              <a:rPr lang="en-GB" sz="2400" dirty="0">
                <a:solidFill>
                  <a:schemeClr val="bg2"/>
                </a:solidFill>
                <a:latin typeface="Tahoma" panose="020B0604030504040204" pitchFamily="34" charset="0"/>
                <a:ea typeface="Tahoma" panose="020B0604030504040204" pitchFamily="34" charset="0"/>
                <a:cs typeface="Tahoma" panose="020B0604030504040204" pitchFamily="34" charset="0"/>
              </a:rPr>
              <a:t>22-26 January</a:t>
            </a:r>
          </a:p>
          <a:p>
            <a:pPr marL="457189">
              <a:spcBef>
                <a:spcPts val="800"/>
              </a:spcBef>
              <a:buFont typeface="Arial" panose="020B0604020202020204" pitchFamily="34" charset="0"/>
              <a:buChar char="•"/>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EUPHEM online Training Site Market – </a:t>
            </a:r>
            <a:r>
              <a:rPr lang="en-GB" sz="2400" dirty="0">
                <a:solidFill>
                  <a:srgbClr val="00B050"/>
                </a:solidFill>
                <a:latin typeface="Tahoma" panose="020B0604030504040204" pitchFamily="34" charset="0"/>
                <a:ea typeface="Tahoma" panose="020B0604030504040204" pitchFamily="34" charset="0"/>
                <a:cs typeface="Tahoma" panose="020B0604030504040204" pitchFamily="34" charset="0"/>
              </a:rPr>
              <a:t>Information available on EVA </a:t>
            </a:r>
          </a:p>
          <a:p>
            <a:pPr marL="1066773" lvl="1" indent="-457189">
              <a:buFont typeface="Wingdings" panose="05000000000000000000" pitchFamily="2" charset="2"/>
              <a:buChar char="Ø"/>
            </a:pPr>
            <a:r>
              <a:rPr lang="en-GB" sz="2400" dirty="0">
                <a:solidFill>
                  <a:schemeClr val="bg2"/>
                </a:solidFill>
                <a:latin typeface="Tahoma" panose="020B0604030504040204" pitchFamily="34" charset="0"/>
                <a:ea typeface="Tahoma" panose="020B0604030504040204" pitchFamily="34" charset="0"/>
                <a:cs typeface="Tahoma" panose="020B0604030504040204" pitchFamily="34" charset="0"/>
              </a:rPr>
              <a:t>11-12 March</a:t>
            </a:r>
            <a:endParaRPr lang="en-GB" sz="2400" dirty="0">
              <a:solidFill>
                <a:schemeClr val="bg2"/>
              </a:solidFill>
              <a:effectLst/>
              <a:latin typeface="Tahoma" panose="020B0604030504040204" pitchFamily="34" charset="0"/>
              <a:ea typeface="Tahoma" panose="020B0604030504040204" pitchFamily="34" charset="0"/>
              <a:cs typeface="Tahoma" panose="020B0604030504040204" pitchFamily="34" charset="0"/>
            </a:endParaRPr>
          </a:p>
          <a:p>
            <a:pPr marL="457189">
              <a:spcBef>
                <a:spcPts val="800"/>
              </a:spcBef>
              <a:buFont typeface="Arial" panose="020B0604020202020204" pitchFamily="34" charset="0"/>
              <a:buChar char="•"/>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EPIET online Training Site Market - </a:t>
            </a:r>
            <a:r>
              <a:rPr lang="en-GB" sz="2400" dirty="0">
                <a:solidFill>
                  <a:srgbClr val="00B050"/>
                </a:solidFill>
                <a:latin typeface="Tahoma" panose="020B0604030504040204" pitchFamily="34" charset="0"/>
                <a:ea typeface="Tahoma" panose="020B0604030504040204" pitchFamily="34" charset="0"/>
                <a:cs typeface="Tahoma" panose="020B0604030504040204" pitchFamily="34" charset="0"/>
              </a:rPr>
              <a:t>Information available on EVA </a:t>
            </a:r>
          </a:p>
          <a:p>
            <a:pPr marL="1066773" lvl="1" indent="-457189">
              <a:buFont typeface="Wingdings" panose="05000000000000000000" pitchFamily="2" charset="2"/>
              <a:buChar char="Ø"/>
            </a:pPr>
            <a:r>
              <a:rPr lang="en-GB" sz="2400" dirty="0">
                <a:solidFill>
                  <a:schemeClr val="bg2"/>
                </a:solidFill>
                <a:latin typeface="Tahoma" panose="020B0604030504040204" pitchFamily="34" charset="0"/>
                <a:ea typeface="Tahoma" panose="020B0604030504040204" pitchFamily="34" charset="0"/>
                <a:cs typeface="Tahoma" panose="020B0604030504040204" pitchFamily="34" charset="0"/>
              </a:rPr>
              <a:t>13-15 March</a:t>
            </a:r>
            <a:endParaRPr lang="en-GB" sz="2400" dirty="0">
              <a:solidFill>
                <a:schemeClr val="bg2"/>
              </a:solidFill>
              <a:effectLst/>
              <a:latin typeface="Tahoma" panose="020B0604030504040204" pitchFamily="34" charset="0"/>
              <a:ea typeface="Tahoma" panose="020B0604030504040204" pitchFamily="34" charset="0"/>
              <a:cs typeface="Tahoma" panose="020B0604030504040204" pitchFamily="34" charset="0"/>
            </a:endParaRPr>
          </a:p>
          <a:p>
            <a:pPr marL="457189">
              <a:spcBef>
                <a:spcPts val="800"/>
              </a:spcBef>
              <a:buFont typeface="Arial" panose="020B0604020202020204" pitchFamily="34" charset="0"/>
              <a:buChar char="•"/>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Director signs selection report</a:t>
            </a:r>
          </a:p>
          <a:p>
            <a:pPr marL="1066773" lvl="1" indent="-457189">
              <a:buFont typeface="Wingdings" panose="05000000000000000000" pitchFamily="2" charset="2"/>
              <a:buChar char="Ø"/>
            </a:pPr>
            <a:r>
              <a:rPr lang="en-GB" sz="2400" dirty="0">
                <a:solidFill>
                  <a:schemeClr val="bg2"/>
                </a:solidFill>
                <a:latin typeface="Tahoma" panose="020B0604030504040204" pitchFamily="34" charset="0"/>
                <a:ea typeface="Tahoma" panose="020B0604030504040204" pitchFamily="34" charset="0"/>
                <a:cs typeface="Tahoma" panose="020B0604030504040204" pitchFamily="34" charset="0"/>
              </a:rPr>
              <a:t>Early April</a:t>
            </a:r>
            <a:endParaRPr lang="en-GB" sz="2400" dirty="0">
              <a:solidFill>
                <a:schemeClr val="bg2"/>
              </a:solidFill>
              <a:latin typeface="Tahoma" panose="020B0604030504040204" pitchFamily="34" charset="0"/>
              <a:ea typeface="Tahoma" panose="020B0604030504040204" pitchFamily="34" charset="0"/>
              <a:cs typeface="Tahoma" panose="020B0604030504040204" pitchFamily="34" charset="0"/>
              <a:sym typeface="Roboto Black"/>
            </a:endParaRP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3">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4">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5">
            <a:alphaModFix/>
          </a:blip>
          <a:stretch>
            <a:fillRect/>
          </a:stretch>
        </p:blipFill>
        <p:spPr>
          <a:xfrm>
            <a:off x="9843483" y="163993"/>
            <a:ext cx="1189351" cy="1056800"/>
          </a:xfrm>
          <a:prstGeom prst="rect">
            <a:avLst/>
          </a:prstGeom>
          <a:noFill/>
          <a:ln>
            <a:noFill/>
          </a:ln>
        </p:spPr>
      </p:pic>
    </p:spTree>
    <p:extLst>
      <p:ext uri="{BB962C8B-B14F-4D97-AF65-F5344CB8AC3E}">
        <p14:creationId xmlns:p14="http://schemas.microsoft.com/office/powerpoint/2010/main" val="340123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93367"/>
            <a:ext cx="11360800" cy="1361573"/>
          </a:xfrm>
        </p:spPr>
        <p:txBody>
          <a:bodyPr>
            <a:noAutofit/>
          </a:bodyPr>
          <a:lstStyle/>
          <a:p>
            <a:pPr algn="ct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Cohort 2024 Allocation of Seats </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indent="0">
              <a:buNone/>
            </a:pP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rPr>
              <a:t>See 18/01/2024 ECDC Courses </a:t>
            </a: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hlinkClick r:id="rId3"/>
              </a:rPr>
              <a:t>Courses@ecdc.europa.eu</a:t>
            </a:r>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sym typeface="Roboto Black"/>
              </a:rPr>
              <a:t> email for details.</a:t>
            </a:r>
          </a:p>
          <a:p>
            <a:pPr marL="0" indent="0">
              <a:buNone/>
            </a:pPr>
            <a:endPar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4">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5">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6">
            <a:alphaModFix/>
          </a:blip>
          <a:stretch>
            <a:fillRect/>
          </a:stretch>
        </p:blipFill>
        <p:spPr>
          <a:xfrm>
            <a:off x="10076565" y="163993"/>
            <a:ext cx="1189351" cy="1056800"/>
          </a:xfrm>
          <a:prstGeom prst="rect">
            <a:avLst/>
          </a:prstGeom>
          <a:noFill/>
          <a:ln>
            <a:noFill/>
          </a:ln>
        </p:spPr>
      </p:pic>
      <p:pic>
        <p:nvPicPr>
          <p:cNvPr id="4" name="Picture 3">
            <a:extLst>
              <a:ext uri="{FF2B5EF4-FFF2-40B4-BE49-F238E27FC236}">
                <a16:creationId xmlns:a16="http://schemas.microsoft.com/office/drawing/2014/main" id="{5EB733D6-5C53-2786-3BA4-5E0F26DF41A7}"/>
              </a:ext>
            </a:extLst>
          </p:cNvPr>
          <p:cNvPicPr>
            <a:picLocks noChangeAspect="1"/>
          </p:cNvPicPr>
          <p:nvPr/>
        </p:nvPicPr>
        <p:blipFill>
          <a:blip r:embed="rId7"/>
          <a:stretch>
            <a:fillRect/>
          </a:stretch>
        </p:blipFill>
        <p:spPr>
          <a:xfrm>
            <a:off x="2893469" y="2341828"/>
            <a:ext cx="5099163" cy="2016425"/>
          </a:xfrm>
          <a:prstGeom prst="rect">
            <a:avLst/>
          </a:prstGeom>
        </p:spPr>
      </p:pic>
    </p:spTree>
    <p:extLst>
      <p:ext uri="{BB962C8B-B14F-4D97-AF65-F5344CB8AC3E}">
        <p14:creationId xmlns:p14="http://schemas.microsoft.com/office/powerpoint/2010/main" val="2984312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74107"/>
            <a:ext cx="11360800" cy="1361573"/>
          </a:xfrm>
        </p:spPr>
        <p:txBody>
          <a:bodyPr>
            <a:noAutofit/>
          </a:bodyPr>
          <a:lstStyle/>
          <a:p>
            <a:pPr algn="ctr"/>
            <a:r>
              <a:rPr lang="en-US" sz="4000" b="1">
                <a:latin typeface="Tahoma" panose="020B0604030504040204" pitchFamily="34" charset="0"/>
                <a:ea typeface="Tahoma" panose="020B0604030504040204" pitchFamily="34" charset="0"/>
                <a:cs typeface="Tahoma" panose="020B0604030504040204" pitchFamily="34" charset="0"/>
              </a:rPr>
              <a:t>Cohort 2024 Selection</a:t>
            </a:r>
            <a:endParaRPr lang="en-GB" sz="4000" b="1">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indent="0">
              <a:buNone/>
            </a:pPr>
            <a:endParaRPr lang="en-GB" sz="1600" b="1">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sz="1600" b="1">
              <a:solidFill>
                <a:schemeClr val="tx1"/>
              </a:solidFill>
              <a:latin typeface="Tahoma" panose="020B0604030504040204" pitchFamily="34" charset="0"/>
              <a:ea typeface="Tahoma" panose="020B0604030504040204" pitchFamily="34" charset="0"/>
              <a:cs typeface="Tahoma" panose="020B0604030504040204" pitchFamily="34" charset="0"/>
              <a:sym typeface="Roboto Black"/>
            </a:endParaRPr>
          </a:p>
          <a:p>
            <a:pPr marL="0" indent="0">
              <a:buNone/>
            </a:pPr>
            <a:endParaRPr lang="en-GB">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3">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4">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5">
            <a:alphaModFix/>
          </a:blip>
          <a:stretch>
            <a:fillRect/>
          </a:stretch>
        </p:blipFill>
        <p:spPr>
          <a:xfrm>
            <a:off x="9843483" y="163993"/>
            <a:ext cx="1189351" cy="1056800"/>
          </a:xfrm>
          <a:prstGeom prst="rect">
            <a:avLst/>
          </a:prstGeom>
          <a:noFill/>
          <a:ln>
            <a:noFill/>
          </a:ln>
        </p:spPr>
      </p:pic>
      <p:pic>
        <p:nvPicPr>
          <p:cNvPr id="7" name="Picture 6">
            <a:extLst>
              <a:ext uri="{FF2B5EF4-FFF2-40B4-BE49-F238E27FC236}">
                <a16:creationId xmlns:a16="http://schemas.microsoft.com/office/drawing/2014/main" id="{A0DD2504-9E52-EEAB-87AD-CD68EBD67C10}"/>
              </a:ext>
            </a:extLst>
          </p:cNvPr>
          <p:cNvPicPr>
            <a:picLocks noChangeAspect="1"/>
          </p:cNvPicPr>
          <p:nvPr/>
        </p:nvPicPr>
        <p:blipFill>
          <a:blip r:embed="rId6"/>
          <a:stretch>
            <a:fillRect/>
          </a:stretch>
        </p:blipFill>
        <p:spPr>
          <a:xfrm>
            <a:off x="1387927" y="1570734"/>
            <a:ext cx="4177471" cy="5123313"/>
          </a:xfrm>
          <a:prstGeom prst="rect">
            <a:avLst/>
          </a:prstGeom>
        </p:spPr>
      </p:pic>
      <p:pic>
        <p:nvPicPr>
          <p:cNvPr id="9" name="Picture 8">
            <a:extLst>
              <a:ext uri="{FF2B5EF4-FFF2-40B4-BE49-F238E27FC236}">
                <a16:creationId xmlns:a16="http://schemas.microsoft.com/office/drawing/2014/main" id="{00017552-0FCD-9C69-C96D-3EDC8E0CDF5C}"/>
              </a:ext>
            </a:extLst>
          </p:cNvPr>
          <p:cNvPicPr>
            <a:picLocks noChangeAspect="1"/>
          </p:cNvPicPr>
          <p:nvPr/>
        </p:nvPicPr>
        <p:blipFill>
          <a:blip r:embed="rId7"/>
          <a:stretch>
            <a:fillRect/>
          </a:stretch>
        </p:blipFill>
        <p:spPr>
          <a:xfrm>
            <a:off x="6087165" y="1606073"/>
            <a:ext cx="4133915" cy="2802559"/>
          </a:xfrm>
          <a:prstGeom prst="rect">
            <a:avLst/>
          </a:prstGeom>
        </p:spPr>
      </p:pic>
    </p:spTree>
    <p:extLst>
      <p:ext uri="{BB962C8B-B14F-4D97-AF65-F5344CB8AC3E}">
        <p14:creationId xmlns:p14="http://schemas.microsoft.com/office/powerpoint/2010/main" val="4050864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93367"/>
            <a:ext cx="11360800" cy="1361573"/>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Selection Cohort 2024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MS Track</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indent="0" algn="just">
              <a:lnSpc>
                <a:spcPts val="1600"/>
              </a:lnSpc>
              <a:spcBef>
                <a:spcPts val="800"/>
              </a:spcBef>
              <a:buNone/>
            </a:pPr>
            <a:endParaRPr lang="en-GB" sz="2400" dirty="0">
              <a:solidFill>
                <a:schemeClr val="tx1"/>
              </a:solidFill>
              <a:latin typeface="Calibri" panose="020F0502020204030204" pitchFamily="34" charset="0"/>
              <a:ea typeface="Tahoma" panose="020B0604030504040204" pitchFamily="34" charset="0"/>
            </a:endParaRPr>
          </a:p>
          <a:p>
            <a:pPr marL="0" indent="0" algn="just">
              <a:lnSpc>
                <a:spcPts val="1600"/>
              </a:lnSpc>
              <a:spcBef>
                <a:spcPts val="800"/>
              </a:spcBef>
              <a:buNone/>
            </a:pPr>
            <a:endParaRPr lang="en-GB" dirty="0">
              <a:solidFill>
                <a:schemeClr val="tx1"/>
              </a:solidFill>
              <a:latin typeface="Calibri" panose="020F0502020204030204" pitchFamily="34" charset="0"/>
              <a:ea typeface="Tahoma" panose="020B0604030504040204" pitchFamily="34" charset="0"/>
            </a:endParaRPr>
          </a:p>
          <a:p>
            <a:pPr marL="0" indent="0" algn="ctr">
              <a:lnSpc>
                <a:spcPts val="1600"/>
              </a:lnSpc>
              <a:spcBef>
                <a:spcPts val="800"/>
              </a:spcBef>
              <a:buNone/>
            </a:pPr>
            <a:endParaRPr lang="en-GB" sz="3600" dirty="0">
              <a:solidFill>
                <a:schemeClr val="tx1"/>
              </a:solidFill>
              <a:latin typeface="Calibri" panose="020F0502020204030204" pitchFamily="34" charset="0"/>
              <a:ea typeface="Tahoma" panose="020B0604030504040204" pitchFamily="34" charset="0"/>
            </a:endParaRPr>
          </a:p>
          <a:p>
            <a:pPr marL="380990" indent="-380990"/>
            <a:r>
              <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The AD for 2024 is under revision </a:t>
            </a:r>
          </a:p>
          <a:p>
            <a:pPr marL="380990" indent="-380990"/>
            <a:r>
              <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The AD for C2023 can be found </a:t>
            </a:r>
            <a:r>
              <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hlinkClick r:id="rId3"/>
              </a:rPr>
              <a:t>on ECDC website</a:t>
            </a:r>
            <a:endPar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a:p>
            <a:pPr marL="380990" indent="-380990"/>
            <a:r>
              <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NFPTS and TSF Have been informed of the allocation of seats and start looking for suitable candidates</a:t>
            </a:r>
          </a:p>
          <a:p>
            <a:pPr marL="380990" indent="-380990"/>
            <a:r>
              <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The Selection process will be launched </a:t>
            </a:r>
            <a:r>
              <a:rPr lang="en-GB" sz="2800" u="sng"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in the beginning of April</a:t>
            </a:r>
          </a:p>
          <a:p>
            <a:pPr marL="380990" indent="-380990"/>
            <a:r>
              <a:rPr lang="en-GB" sz="2800"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Interviews will take place in May – June </a:t>
            </a:r>
          </a:p>
          <a:p>
            <a:pPr marL="380990" indent="-380990">
              <a:buFont typeface="Arial" panose="020B0604020202020204" pitchFamily="34" charset="0"/>
              <a:buChar char="•"/>
            </a:pPr>
            <a:endPar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a:p>
            <a:pPr marL="0" indent="0">
              <a:buNone/>
            </a:pPr>
            <a:endPar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4">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5">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6">
            <a:alphaModFix/>
          </a:blip>
          <a:stretch>
            <a:fillRect/>
          </a:stretch>
        </p:blipFill>
        <p:spPr>
          <a:xfrm>
            <a:off x="10076565" y="163993"/>
            <a:ext cx="1189351" cy="1056800"/>
          </a:xfrm>
          <a:prstGeom prst="rect">
            <a:avLst/>
          </a:prstGeom>
          <a:noFill/>
          <a:ln>
            <a:noFill/>
          </a:ln>
        </p:spPr>
      </p:pic>
    </p:spTree>
    <p:extLst>
      <p:ext uri="{BB962C8B-B14F-4D97-AF65-F5344CB8AC3E}">
        <p14:creationId xmlns:p14="http://schemas.microsoft.com/office/powerpoint/2010/main" val="3731591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93367"/>
            <a:ext cx="11360800" cy="1361573"/>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Selection Cohort 2024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MS Track</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indent="0">
              <a:buNone/>
            </a:pPr>
            <a:endParaRPr lang="en-GB" dirty="0">
              <a:solidFill>
                <a:schemeClr val="tx1"/>
              </a:solidFill>
              <a:latin typeface="Calibri" panose="020F0502020204030204" pitchFamily="34" charset="0"/>
              <a:ea typeface="Tahoma" panose="020B0604030504040204" pitchFamily="34" charset="0"/>
            </a:endParaRPr>
          </a:p>
          <a:p>
            <a:pPr marL="0" indent="0">
              <a:buNone/>
            </a:pPr>
            <a:r>
              <a:rPr lang="en-GB" b="1"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Eligibility Requirements of candidates for the MS-Track: </a:t>
            </a:r>
          </a:p>
          <a:p>
            <a:pPr marL="0" indent="0">
              <a:buNone/>
            </a:pPr>
            <a:endParaRPr lang="en-GB" b="1"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a:p>
            <a:pPr marL="0" indent="0">
              <a:buNone/>
            </a:pPr>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In order to be eligible for the ECDC Fellowship Programme, candidates for both paths need to fulfil the following set of formal requirements: </a:t>
            </a:r>
          </a:p>
          <a:p>
            <a:pPr marL="0" indent="0">
              <a:buNone/>
            </a:pPr>
            <a:endPar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a:p>
            <a:pPr marL="380990" indent="-380990"/>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Have a thorough knowledge (minimum B2) of at least two official languages of the EU/EEA, one of which shall be English; </a:t>
            </a:r>
          </a:p>
          <a:p>
            <a:pPr marL="380990" indent="-380990"/>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Be a national of a Member State of EU/EEA; and</a:t>
            </a:r>
          </a:p>
          <a:p>
            <a:pPr marL="380990" indent="-380990"/>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 Be entitled to her or his full rights as a citizen.</a:t>
            </a:r>
          </a:p>
          <a:p>
            <a:pPr marL="380990" indent="-380990"/>
            <a:endPar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a:p>
            <a:pPr marL="0" indent="0">
              <a:buNone/>
            </a:pPr>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a:t>
            </a:r>
            <a:r>
              <a:rPr lang="en-GB" i="1"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Member States that have been allocated an MS-track post in the EPIET/EUPHEM training may engage in a process to select suitable candidates among their current workforce or open a selection process to recruit new staff</a:t>
            </a:r>
          </a:p>
          <a:p>
            <a:pPr marL="0" indent="0">
              <a:buNone/>
            </a:pPr>
            <a:endPar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endParaRP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3">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4">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5">
            <a:alphaModFix/>
          </a:blip>
          <a:stretch>
            <a:fillRect/>
          </a:stretch>
        </p:blipFill>
        <p:spPr>
          <a:xfrm>
            <a:off x="10076565" y="163993"/>
            <a:ext cx="1189351" cy="1056800"/>
          </a:xfrm>
          <a:prstGeom prst="rect">
            <a:avLst/>
          </a:prstGeom>
          <a:noFill/>
          <a:ln>
            <a:noFill/>
          </a:ln>
        </p:spPr>
      </p:pic>
    </p:spTree>
    <p:extLst>
      <p:ext uri="{BB962C8B-B14F-4D97-AF65-F5344CB8AC3E}">
        <p14:creationId xmlns:p14="http://schemas.microsoft.com/office/powerpoint/2010/main" val="1935661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93367"/>
            <a:ext cx="11360800" cy="1361573"/>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Selection Cohort 2024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MS Track</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lnSpcReduction="10000"/>
          </a:bodyPr>
          <a:lstStyle/>
          <a:p>
            <a:pPr marL="0" indent="0">
              <a:buNone/>
            </a:pPr>
            <a:endParaRPr lang="en-GB" dirty="0">
              <a:solidFill>
                <a:schemeClr val="tx1"/>
              </a:solidFill>
              <a:latin typeface="Calibri" panose="020F0502020204030204" pitchFamily="34" charset="0"/>
              <a:ea typeface="Tahoma" panose="020B0604030504040204" pitchFamily="34" charset="0"/>
            </a:endParaRPr>
          </a:p>
          <a:p>
            <a:pPr marL="0" indent="0">
              <a:buNone/>
            </a:pPr>
            <a:r>
              <a:rPr lang="en-GB" b="1"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Specific eligibility requirements for EPIET Path: </a:t>
            </a:r>
          </a:p>
          <a:p>
            <a:pPr marL="457189">
              <a:buAutoNum type="arabicPeriod"/>
            </a:pPr>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Completed post-secondary education (university studies) of at least 3 years attested by a diploma1 in medicine, public health, epidemiology, veterinary medicine, nursing, biology, microbiology, pharmacology, bioinformatics, biomedicine or other health and social sciences, at the level of graduate diploma, Masters’ degree or equivalent; </a:t>
            </a:r>
          </a:p>
          <a:p>
            <a:pPr marL="457189">
              <a:buAutoNum type="arabicPeriod"/>
            </a:pPr>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At least two (2) years of work experience in public health or applied epidemiology. Specific eligibility requirements for </a:t>
            </a:r>
          </a:p>
          <a:p>
            <a:pPr marL="0" indent="0">
              <a:buNone/>
            </a:pPr>
            <a:r>
              <a:rPr lang="en-GB" b="1"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EUPHEM Path: </a:t>
            </a:r>
          </a:p>
          <a:p>
            <a:pPr marL="457189">
              <a:buAutoNum type="arabicPeriod"/>
            </a:pPr>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1. Completed Post-secondary education (university studies) of at least 3 years attested by a diploma2 in medicine, biology, microbiology, veterinary medicine, pharmacology, bioinformatics, or biomedicine, at the level of graduate diploma or Masters’ degree or equivalent; </a:t>
            </a:r>
          </a:p>
          <a:p>
            <a:pPr marL="457189">
              <a:buAutoNum type="arabicPeriod"/>
            </a:pPr>
            <a:r>
              <a:rPr lang="en-GB"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 At least three (3) years of working experience in microbiology; or a PhD degree in microbiology or equivalent (e.g. clinical microbiology specialisation, veterinary medicine specialisations, or a specialisation in any microbiology field).</a:t>
            </a: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3">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4">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5">
            <a:alphaModFix/>
          </a:blip>
          <a:stretch>
            <a:fillRect/>
          </a:stretch>
        </p:blipFill>
        <p:spPr>
          <a:xfrm>
            <a:off x="10076565" y="163993"/>
            <a:ext cx="1189351" cy="1056800"/>
          </a:xfrm>
          <a:prstGeom prst="rect">
            <a:avLst/>
          </a:prstGeom>
          <a:noFill/>
          <a:ln>
            <a:noFill/>
          </a:ln>
        </p:spPr>
      </p:pic>
    </p:spTree>
    <p:extLst>
      <p:ext uri="{BB962C8B-B14F-4D97-AF65-F5344CB8AC3E}">
        <p14:creationId xmlns:p14="http://schemas.microsoft.com/office/powerpoint/2010/main" val="2362655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262844D4-93AF-F93F-32C5-7A1CE88D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DFF03-150E-A762-EB59-C23AF97DF793}"/>
              </a:ext>
            </a:extLst>
          </p:cNvPr>
          <p:cNvSpPr>
            <a:spLocks noGrp="1"/>
          </p:cNvSpPr>
          <p:nvPr>
            <p:ph type="title"/>
          </p:nvPr>
        </p:nvSpPr>
        <p:spPr>
          <a:xfrm>
            <a:off x="415600" y="593367"/>
            <a:ext cx="11360800" cy="1361573"/>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Selection Cohort 2024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MS Track</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66;p14">
            <a:extLst>
              <a:ext uri="{FF2B5EF4-FFF2-40B4-BE49-F238E27FC236}">
                <a16:creationId xmlns:a16="http://schemas.microsoft.com/office/drawing/2014/main" id="{EA732B68-1B5F-1168-CEF0-A082E9E5F25D}"/>
              </a:ext>
            </a:extLst>
          </p:cNvPr>
          <p:cNvSpPr txBox="1">
            <a:spLocks noGrp="1"/>
          </p:cNvSpPr>
          <p:nvPr>
            <p:ph type="body" idx="1"/>
          </p:nvPr>
        </p:nvSpPr>
        <p:spPr>
          <a:prstGeom prst="rect">
            <a:avLst/>
          </a:prstGeom>
        </p:spPr>
        <p:txBody>
          <a:bodyPr spcFirstLastPara="1" wrap="square" lIns="121900" tIns="121900" rIns="121900" bIns="121900" anchor="t" anchorCtr="0">
            <a:normAutofit lnSpcReduction="10000"/>
          </a:bodyPr>
          <a:lstStyle/>
          <a:p>
            <a:pPr marL="0" indent="0">
              <a:buNone/>
            </a:pPr>
            <a:endParaRPr lang="en-GB" dirty="0">
              <a:solidFill>
                <a:schemeClr val="tx1"/>
              </a:solidFill>
              <a:latin typeface="Calibri" panose="020F0502020204030204" pitchFamily="34" charset="0"/>
              <a:ea typeface="Tahoma" panose="020B0604030504040204" pitchFamily="34" charset="0"/>
            </a:endParaRPr>
          </a:p>
          <a:p>
            <a:pPr marL="0" indent="0">
              <a:buNone/>
            </a:pPr>
            <a:r>
              <a:rPr lang="en-GB" sz="2000" b="1"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Selection criteria/ Professional skills and experiences: </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Proven experience in public health and/or epidemiology (EPIET)</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Scientific background in microbiology, and skilled in microbiological techniques and softwares (EUPHEM)  Good scientific background in epidemiology, and a basic knowledge of biostatistics (EPIET)   Personal characteristics/interpersonal skills</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Strong commitment to field epidemiology (EPIET)/public health microbiology (EUPHEM) in the EU</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Good organisational skills</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Ability to work in interdisciplinary teams, manage a broad range of responsibilities and competing priorities </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Good command of scientific writing and oral communication in English  Advantageous criteria </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Previous experience in public health and/or epidemiology (EUPHEM) </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Ability to undertake independent working, demonstrating logical, analytical and innovative thinking </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Experience of international activities and multicultural awareness</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Understanding the public health regulatory framework and requirements in the Member States </a:t>
            </a:r>
          </a:p>
          <a:p>
            <a:pPr marL="380990" indent="-380990"/>
            <a:r>
              <a:rPr lang="en-GB" sz="1733" dirty="0">
                <a:solidFill>
                  <a:schemeClr val="tx1"/>
                </a:solidFill>
                <a:latin typeface="Calibri" panose="020F0502020204030204" pitchFamily="34" charset="0"/>
                <a:ea typeface="Tahoma" panose="020B0604030504040204" pitchFamily="34" charset="0"/>
                <a:cs typeface="Calibri" panose="020F0502020204030204" pitchFamily="34" charset="0"/>
                <a:sym typeface="Roboto Black"/>
              </a:rPr>
              <a:t>Skills in epidemiological/biostatical analysis and software</a:t>
            </a:r>
          </a:p>
        </p:txBody>
      </p:sp>
      <p:pic>
        <p:nvPicPr>
          <p:cNvPr id="67" name="Google Shape;67;p14">
            <a:extLst>
              <a:ext uri="{FF2B5EF4-FFF2-40B4-BE49-F238E27FC236}">
                <a16:creationId xmlns:a16="http://schemas.microsoft.com/office/drawing/2014/main" id="{F1DD734F-DEBC-6FB8-5931-DBCCCC207C6F}"/>
              </a:ext>
            </a:extLst>
          </p:cNvPr>
          <p:cNvPicPr preferRelativeResize="0"/>
          <p:nvPr/>
        </p:nvPicPr>
        <p:blipFill>
          <a:blip r:embed="rId3">
            <a:alphaModFix/>
          </a:blip>
          <a:stretch>
            <a:fillRect/>
          </a:stretch>
        </p:blipFill>
        <p:spPr>
          <a:xfrm>
            <a:off x="1" y="-7"/>
            <a:ext cx="5352487" cy="692400"/>
          </a:xfrm>
          <a:prstGeom prst="rect">
            <a:avLst/>
          </a:prstGeom>
          <a:noFill/>
          <a:ln>
            <a:noFill/>
          </a:ln>
        </p:spPr>
      </p:pic>
      <p:pic>
        <p:nvPicPr>
          <p:cNvPr id="68" name="Google Shape;68;p14">
            <a:extLst>
              <a:ext uri="{FF2B5EF4-FFF2-40B4-BE49-F238E27FC236}">
                <a16:creationId xmlns:a16="http://schemas.microsoft.com/office/drawing/2014/main" id="{93B49EE8-E780-5F7A-F020-A157A8594EB9}"/>
              </a:ext>
            </a:extLst>
          </p:cNvPr>
          <p:cNvPicPr preferRelativeResize="0"/>
          <p:nvPr/>
        </p:nvPicPr>
        <p:blipFill>
          <a:blip r:embed="rId4">
            <a:alphaModFix/>
          </a:blip>
          <a:stretch>
            <a:fillRect/>
          </a:stretch>
        </p:blipFill>
        <p:spPr>
          <a:xfrm>
            <a:off x="7797685" y="6293567"/>
            <a:ext cx="4381500" cy="609600"/>
          </a:xfrm>
          <a:prstGeom prst="rect">
            <a:avLst/>
          </a:prstGeom>
          <a:noFill/>
          <a:ln>
            <a:noFill/>
          </a:ln>
        </p:spPr>
      </p:pic>
      <p:pic>
        <p:nvPicPr>
          <p:cNvPr id="70" name="Google Shape;70;p14">
            <a:extLst>
              <a:ext uri="{FF2B5EF4-FFF2-40B4-BE49-F238E27FC236}">
                <a16:creationId xmlns:a16="http://schemas.microsoft.com/office/drawing/2014/main" id="{3D6EF3D0-4987-BDFF-5651-F2EED6AA804D}"/>
              </a:ext>
            </a:extLst>
          </p:cNvPr>
          <p:cNvPicPr preferRelativeResize="0"/>
          <p:nvPr/>
        </p:nvPicPr>
        <p:blipFill>
          <a:blip r:embed="rId5">
            <a:alphaModFix/>
          </a:blip>
          <a:stretch>
            <a:fillRect/>
          </a:stretch>
        </p:blipFill>
        <p:spPr>
          <a:xfrm>
            <a:off x="10076565" y="163993"/>
            <a:ext cx="1189351" cy="1056800"/>
          </a:xfrm>
          <a:prstGeom prst="rect">
            <a:avLst/>
          </a:prstGeom>
          <a:noFill/>
          <a:ln>
            <a:noFill/>
          </a:ln>
        </p:spPr>
      </p:pic>
    </p:spTree>
    <p:extLst>
      <p:ext uri="{BB962C8B-B14F-4D97-AF65-F5344CB8AC3E}">
        <p14:creationId xmlns:p14="http://schemas.microsoft.com/office/powerpoint/2010/main" val="96219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0" y="3491753"/>
            <a:ext cx="12192000" cy="3451267"/>
          </a:xfrm>
          <a:prstGeom prst="rect">
            <a:avLst/>
          </a:prstGeom>
          <a:noFill/>
          <a:ln>
            <a:noFill/>
          </a:ln>
        </p:spPr>
      </p:pic>
      <p:pic>
        <p:nvPicPr>
          <p:cNvPr id="79" name="Google Shape;79;p15"/>
          <p:cNvPicPr preferRelativeResize="0"/>
          <p:nvPr/>
        </p:nvPicPr>
        <p:blipFill>
          <a:blip r:embed="rId4">
            <a:alphaModFix/>
          </a:blip>
          <a:stretch>
            <a:fillRect/>
          </a:stretch>
        </p:blipFill>
        <p:spPr>
          <a:xfrm>
            <a:off x="1" y="-9"/>
            <a:ext cx="3972767" cy="513900"/>
          </a:xfrm>
          <a:prstGeom prst="rect">
            <a:avLst/>
          </a:prstGeom>
          <a:noFill/>
          <a:ln>
            <a:noFill/>
          </a:ln>
        </p:spPr>
      </p:pic>
      <p:pic>
        <p:nvPicPr>
          <p:cNvPr id="80" name="Google Shape;80;p15"/>
          <p:cNvPicPr preferRelativeResize="0"/>
          <p:nvPr/>
        </p:nvPicPr>
        <p:blipFill>
          <a:blip r:embed="rId5">
            <a:alphaModFix/>
          </a:blip>
          <a:stretch>
            <a:fillRect/>
          </a:stretch>
        </p:blipFill>
        <p:spPr>
          <a:xfrm>
            <a:off x="7810485" y="6261100"/>
            <a:ext cx="4381500" cy="609600"/>
          </a:xfrm>
          <a:prstGeom prst="rect">
            <a:avLst/>
          </a:prstGeom>
          <a:noFill/>
          <a:ln>
            <a:noFill/>
          </a:ln>
        </p:spPr>
      </p:pic>
      <p:pic>
        <p:nvPicPr>
          <p:cNvPr id="82" name="Google Shape;82;p15"/>
          <p:cNvPicPr preferRelativeResize="0"/>
          <p:nvPr/>
        </p:nvPicPr>
        <p:blipFill>
          <a:blip r:embed="rId6">
            <a:alphaModFix/>
          </a:blip>
          <a:stretch>
            <a:fillRect/>
          </a:stretch>
        </p:blipFill>
        <p:spPr>
          <a:xfrm>
            <a:off x="10001235" y="256941"/>
            <a:ext cx="1189351" cy="1056800"/>
          </a:xfrm>
          <a:prstGeom prst="rect">
            <a:avLst/>
          </a:prstGeom>
          <a:noFill/>
          <a:ln>
            <a:noFill/>
          </a:ln>
        </p:spPr>
      </p:pic>
      <p:sp>
        <p:nvSpPr>
          <p:cNvPr id="3" name="Subtitle 2">
            <a:extLst>
              <a:ext uri="{FF2B5EF4-FFF2-40B4-BE49-F238E27FC236}">
                <a16:creationId xmlns:a16="http://schemas.microsoft.com/office/drawing/2014/main" id="{D000ABC3-66C9-62EA-36C1-E7BD2133A8B1}"/>
              </a:ext>
            </a:extLst>
          </p:cNvPr>
          <p:cNvSpPr>
            <a:spLocks noGrp="1"/>
          </p:cNvSpPr>
          <p:nvPr>
            <p:ph type="subTitle" idx="1"/>
          </p:nvPr>
        </p:nvSpPr>
        <p:spPr>
          <a:xfrm>
            <a:off x="415600" y="3778833"/>
            <a:ext cx="11360800" cy="1698601"/>
          </a:xfrm>
        </p:spPr>
        <p:txBody>
          <a:bodyPr>
            <a:normAutofit/>
          </a:bodyPr>
          <a:lstStyle/>
          <a:p>
            <a:r>
              <a:rPr lang="en-GB" dirty="0"/>
              <a:t>Questions Regarding Selection please email: </a:t>
            </a:r>
            <a:r>
              <a:rPr lang="en-GB" dirty="0">
                <a:hlinkClick r:id="rId7"/>
              </a:rPr>
              <a:t>ecdc.epietfellow@ecdc.europa.eu</a:t>
            </a:r>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p:txBody>
          <a:bodyPr>
            <a:normAutofit/>
          </a:bodyPr>
          <a:lstStyle/>
          <a:p>
            <a:r>
              <a:rPr lang="en-US"/>
              <a:t>Background information</a:t>
            </a:r>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431999" y="1378987"/>
            <a:ext cx="11352563" cy="4797976"/>
          </a:xfrm>
        </p:spPr>
        <p:txBody>
          <a:bodyPr vert="horz" lIns="91440" tIns="45720" rIns="91440" bIns="45720" rtlCol="0" anchor="t">
            <a:normAutofit fontScale="77500" lnSpcReduction="20000"/>
          </a:bodyPr>
          <a:lstStyle/>
          <a:p>
            <a:pPr>
              <a:lnSpc>
                <a:spcPct val="114000"/>
              </a:lnSpc>
              <a:spcBef>
                <a:spcPts val="600"/>
              </a:spcBef>
            </a:pPr>
            <a:r>
              <a:rPr lang="en-GB" sz="2800" b="1" dirty="0"/>
              <a:t>All information is available under </a:t>
            </a:r>
            <a:r>
              <a:rPr lang="en-GB" sz="2800" dirty="0">
                <a:hlinkClick r:id="rId4"/>
              </a:rPr>
              <a:t>Coordinating-Competent-Bodies-Structures-Terms-of-reference-and-interactions_2023.pdf </a:t>
            </a:r>
            <a:r>
              <a:rPr lang="en-GB" sz="2800" dirty="0"/>
              <a:t>(including Annexes 5, 7 and 9)</a:t>
            </a:r>
          </a:p>
          <a:p>
            <a:pPr marL="457200" indent="-457200">
              <a:lnSpc>
                <a:spcPct val="120000"/>
              </a:lnSpc>
              <a:buFont typeface="Arial" panose="020B0604020202020204" pitchFamily="34" charset="0"/>
              <a:buChar char="•"/>
            </a:pPr>
            <a:r>
              <a:rPr lang="en-GB" sz="2800" b="1" dirty="0">
                <a:latin typeface="Tahoma"/>
                <a:ea typeface="Tahoma"/>
                <a:cs typeface="Tahoma"/>
              </a:rPr>
              <a:t>High-level relations </a:t>
            </a:r>
            <a:r>
              <a:rPr lang="en-GB" sz="2800" dirty="0">
                <a:latin typeface="Tahoma"/>
                <a:ea typeface="Tahoma"/>
                <a:cs typeface="Tahoma"/>
              </a:rPr>
              <a:t>and coordination interactions between ECDC and the Coordinating Competent Bodies (</a:t>
            </a:r>
            <a:r>
              <a:rPr lang="en-GB" sz="2800" dirty="0" err="1">
                <a:latin typeface="Tahoma"/>
                <a:ea typeface="Tahoma"/>
                <a:cs typeface="Tahoma"/>
              </a:rPr>
              <a:t>CCBs</a:t>
            </a:r>
            <a:r>
              <a:rPr lang="en-GB" sz="2800" dirty="0">
                <a:latin typeface="Tahoma"/>
                <a:ea typeface="Tahoma"/>
                <a:cs typeface="Tahoma"/>
              </a:rPr>
              <a:t>) are at the level of the </a:t>
            </a:r>
            <a:r>
              <a:rPr lang="en-GB" sz="2800" b="1" dirty="0" err="1">
                <a:latin typeface="Tahoma"/>
                <a:ea typeface="Tahoma"/>
                <a:cs typeface="Tahoma"/>
              </a:rPr>
              <a:t>CCB</a:t>
            </a:r>
            <a:r>
              <a:rPr lang="en-GB" sz="2800" b="1" dirty="0">
                <a:latin typeface="Tahoma"/>
                <a:ea typeface="Tahoma"/>
                <a:cs typeface="Tahoma"/>
              </a:rPr>
              <a:t> Director and National Coordinators</a:t>
            </a:r>
            <a:r>
              <a:rPr lang="en-GB" sz="2800" dirty="0">
                <a:latin typeface="Tahoma"/>
                <a:ea typeface="Tahoma"/>
                <a:cs typeface="Tahoma"/>
              </a:rPr>
              <a:t>, following necessary and appropriate consultation in the country</a:t>
            </a:r>
          </a:p>
          <a:p>
            <a:pPr marL="457200" indent="-457200">
              <a:lnSpc>
                <a:spcPct val="120000"/>
              </a:lnSpc>
              <a:buFont typeface="Arial" panose="020B0604020202020204" pitchFamily="34" charset="0"/>
              <a:buChar char="•"/>
            </a:pPr>
            <a:r>
              <a:rPr lang="en-GB" sz="2800" b="1" dirty="0">
                <a:latin typeface="Tahoma"/>
                <a:ea typeface="Tahoma"/>
                <a:cs typeface="Tahoma"/>
              </a:rPr>
              <a:t>Strategic and overarching interactions </a:t>
            </a:r>
            <a:r>
              <a:rPr lang="en-GB" sz="2800" dirty="0">
                <a:latin typeface="Tahoma"/>
                <a:ea typeface="Tahoma"/>
                <a:cs typeface="Tahoma"/>
              </a:rPr>
              <a:t>related to a specific disease group or public health function are at the </a:t>
            </a:r>
            <a:r>
              <a:rPr lang="en-GB" sz="2800" b="1" dirty="0">
                <a:latin typeface="Tahoma"/>
                <a:ea typeface="Tahoma"/>
                <a:cs typeface="Tahoma"/>
              </a:rPr>
              <a:t>level of the National Focal Points</a:t>
            </a:r>
            <a:r>
              <a:rPr lang="en-GB" sz="2800" dirty="0">
                <a:latin typeface="Tahoma"/>
                <a:ea typeface="Tahoma"/>
                <a:cs typeface="Tahoma"/>
              </a:rPr>
              <a:t>, following necessary and appropriate consultation in the country. </a:t>
            </a:r>
            <a:endParaRPr lang="en-GB" sz="2800" dirty="0"/>
          </a:p>
          <a:p>
            <a:pPr marL="457200" indent="-457200">
              <a:lnSpc>
                <a:spcPct val="120000"/>
              </a:lnSpc>
              <a:buFont typeface="Arial" panose="020B0604020202020204" pitchFamily="34" charset="0"/>
              <a:buChar char="•"/>
            </a:pPr>
            <a:r>
              <a:rPr lang="en-GB" sz="2800" b="1" dirty="0"/>
              <a:t>Technical and operational interactions </a:t>
            </a:r>
            <a:r>
              <a:rPr lang="en-GB" sz="2800" dirty="0"/>
              <a:t>related to specific area within the domains of a disease group or public health function are at the </a:t>
            </a:r>
            <a:r>
              <a:rPr lang="en-GB" sz="2800" b="1" dirty="0"/>
              <a:t>level of the Operational Contact Points (OCPs)</a:t>
            </a:r>
            <a:r>
              <a:rPr lang="en-GB" sz="2800" dirty="0"/>
              <a:t>, following necessary and appropriate consultation in the country.</a:t>
            </a:r>
          </a:p>
          <a:p>
            <a:pPr>
              <a:lnSpc>
                <a:spcPct val="114000"/>
              </a:lnSpc>
              <a:spcBef>
                <a:spcPts val="600"/>
              </a:spcBef>
            </a:pPr>
            <a:endParaRPr lang="en-GB" sz="2800" dirty="0"/>
          </a:p>
          <a:p>
            <a:pPr algn="l">
              <a:lnSpc>
                <a:spcPct val="114000"/>
              </a:lnSpc>
              <a:spcBef>
                <a:spcPts val="600"/>
              </a:spcBef>
            </a:pPr>
            <a:endParaRPr lang="en-GB" b="1" dirty="0">
              <a:effectLst/>
              <a:latin typeface="Tahoma" panose="020B0604030504040204" pitchFamily="34" charset="0"/>
              <a:ea typeface="Tahoma" panose="020B0604030504040204" pitchFamily="34" charset="0"/>
            </a:endParaRP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448088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6447" y="4459008"/>
            <a:ext cx="11915553" cy="1794912"/>
          </a:xfrm>
        </p:spPr>
        <p:txBody>
          <a:bodyPr>
            <a:normAutofit/>
          </a:bodyPr>
          <a:lstStyle/>
          <a:p>
            <a:pPr algn="ctr"/>
            <a:r>
              <a:rPr lang="en-GB" sz="3100"/>
              <a:t>AOB</a:t>
            </a:r>
            <a:br>
              <a:rPr lang="en-GB" sz="3100"/>
            </a:br>
            <a:endParaRPr lang="en-GB" sz="2800" i="1"/>
          </a:p>
        </p:txBody>
      </p:sp>
      <p:sp>
        <p:nvSpPr>
          <p:cNvPr id="5" name="Text Box 4"/>
          <p:cNvSpPr txBox="1">
            <a:spLocks noChangeArrowheads="1"/>
          </p:cNvSpPr>
          <p:nvPr/>
        </p:nvSpPr>
        <p:spPr bwMode="auto">
          <a:xfrm>
            <a:off x="648000" y="5764927"/>
            <a:ext cx="10869432" cy="823161"/>
          </a:xfrm>
          <a:prstGeom prst="rect">
            <a:avLst/>
          </a:prstGeom>
          <a:noFill/>
          <a:ln w="38100">
            <a:noFill/>
            <a:miter lim="800000"/>
            <a:headEnd/>
            <a:tailEnd/>
          </a:ln>
          <a:effectLst/>
        </p:spPr>
        <p:txBody>
          <a:bodyPr lIns="0" tIns="0" rIns="0" bIns="0" anchor="b"/>
          <a:lstStyle/>
          <a:p>
            <a:pPr marL="0" marR="0" lvl="0" indent="0" algn="l" defTabSz="914400" rtl="0" eaLnBrk="0" fontAlgn="base" latinLnBrk="0" hangingPunct="0">
              <a:lnSpc>
                <a:spcPct val="90000"/>
              </a:lnSpc>
              <a:spcBef>
                <a:spcPct val="0"/>
              </a:spcBef>
              <a:spcAft>
                <a:spcPct val="30000"/>
              </a:spcAft>
              <a:buClrTx/>
              <a:buSzTx/>
              <a:buFontTx/>
              <a:buNone/>
              <a:tabLst/>
              <a:defRPr/>
            </a:pPr>
            <a:br>
              <a:rPr kumimoji="0" lang="en-GB" sz="2400" b="0" i="0" u="none" strike="noStrike" kern="1200" cap="none" spc="0" normalizeH="0" baseline="0" noProof="0">
                <a:ln>
                  <a:noFill/>
                </a:ln>
                <a:solidFill>
                  <a:prstClr val="white"/>
                </a:solidFill>
                <a:effectLst/>
                <a:uLnTx/>
                <a:uFillTx/>
                <a:latin typeface="Tahoma"/>
                <a:ea typeface="+mn-ea"/>
                <a:cs typeface="+mn-cs"/>
              </a:rPr>
            </a:br>
            <a:endParaRPr kumimoji="0" lang="en-GB" sz="1100" b="0" i="0" u="none" strike="noStrike" kern="1200" cap="none" spc="0" normalizeH="0" baseline="0" noProof="0">
              <a:ln>
                <a:noFill/>
              </a:ln>
              <a:solidFill>
                <a:prstClr val="white"/>
              </a:solidFill>
              <a:effectLst/>
              <a:uLnTx/>
              <a:uFillTx/>
              <a:latin typeface="Tahoma" pitchFamily="34" charset="0"/>
              <a:ea typeface="+mn-ea"/>
              <a:cs typeface="+mn-cs"/>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a:p>
        </p:txBody>
      </p:sp>
    </p:spTree>
    <p:custDataLst>
      <p:tags r:id="rId1"/>
    </p:custDataLst>
    <p:extLst>
      <p:ext uri="{BB962C8B-B14F-4D97-AF65-F5344CB8AC3E}">
        <p14:creationId xmlns:p14="http://schemas.microsoft.com/office/powerpoint/2010/main" val="2291826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p:txBody>
          <a:bodyPr>
            <a:normAutofit/>
          </a:bodyPr>
          <a:lstStyle/>
          <a:p>
            <a:endParaRPr lang="en-US"/>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431999" y="1378987"/>
            <a:ext cx="11352563" cy="4797976"/>
          </a:xfrm>
        </p:spPr>
        <p:txBody>
          <a:bodyPr vert="horz" lIns="91440" tIns="45720" rIns="91440" bIns="45720" rtlCol="0" anchor="t">
            <a:normAutofit/>
          </a:bodyPr>
          <a:lstStyle/>
          <a:p>
            <a:pPr marL="342900" lvl="0" indent="-342900" algn="l">
              <a:lnSpc>
                <a:spcPct val="114000"/>
              </a:lnSpc>
              <a:spcBef>
                <a:spcPts val="600"/>
              </a:spcBef>
              <a:spcAft>
                <a:spcPts val="995"/>
              </a:spcAft>
              <a:buFont typeface="Arial" panose="020B0604020202020204" pitchFamily="34" charset="0"/>
              <a:buChar char="•"/>
            </a:pPr>
            <a:r>
              <a:rPr lang="en-GB" sz="2400" dirty="0">
                <a:latin typeface="+mj-lt"/>
              </a:rPr>
              <a:t>EVA Catalogue </a:t>
            </a:r>
          </a:p>
          <a:p>
            <a:pPr marL="342900" lvl="0" indent="-342900" algn="l">
              <a:lnSpc>
                <a:spcPct val="114000"/>
              </a:lnSpc>
              <a:spcBef>
                <a:spcPts val="600"/>
              </a:spcBef>
              <a:spcAft>
                <a:spcPts val="995"/>
              </a:spcAft>
              <a:buFont typeface="Arial" panose="020B0604020202020204" pitchFamily="34" charset="0"/>
              <a:buChar char="•"/>
            </a:pPr>
            <a:r>
              <a:rPr lang="en-GB" sz="2400" dirty="0">
                <a:latin typeface="+mj-lt"/>
              </a:rPr>
              <a:t>Upcoming Summer School 2024 </a:t>
            </a:r>
          </a:p>
          <a:p>
            <a:pPr marL="1028700" lvl="1" indent="-342900">
              <a:lnSpc>
                <a:spcPct val="114000"/>
              </a:lnSpc>
              <a:spcBef>
                <a:spcPts val="600"/>
              </a:spcBef>
              <a:spcAft>
                <a:spcPts val="995"/>
              </a:spcAft>
            </a:pPr>
            <a:r>
              <a:rPr lang="en-GB" sz="2000" i="0" dirty="0">
                <a:solidFill>
                  <a:srgbClr val="212529"/>
                </a:solidFill>
                <a:effectLst/>
                <a:latin typeface="+mj-lt"/>
              </a:rPr>
              <a:t>Topic: Introduction to mathematical modelling and strategic foresight for assessing and anticipating threats in public health</a:t>
            </a:r>
          </a:p>
          <a:p>
            <a:pPr marL="1028700" lvl="1" indent="-342900">
              <a:lnSpc>
                <a:spcPct val="114000"/>
              </a:lnSpc>
              <a:spcBef>
                <a:spcPts val="600"/>
              </a:spcBef>
              <a:spcAft>
                <a:spcPts val="995"/>
              </a:spcAft>
            </a:pPr>
            <a:r>
              <a:rPr lang="en-GB" sz="2000" dirty="0">
                <a:solidFill>
                  <a:srgbClr val="212529"/>
                </a:solidFill>
                <a:latin typeface="+mj-lt"/>
              </a:rPr>
              <a:t>Face for face at the ECDC: 22-24 May 2024, </a:t>
            </a:r>
          </a:p>
          <a:p>
            <a:pPr marL="1028700" lvl="1" indent="-342900">
              <a:lnSpc>
                <a:spcPct val="114000"/>
              </a:lnSpc>
              <a:spcBef>
                <a:spcPts val="600"/>
              </a:spcBef>
              <a:spcAft>
                <a:spcPts val="995"/>
              </a:spcAft>
            </a:pPr>
            <a:r>
              <a:rPr lang="en-GB" sz="2000" i="0" dirty="0">
                <a:solidFill>
                  <a:srgbClr val="212529"/>
                </a:solidFill>
                <a:effectLst/>
                <a:latin typeface="+mj-lt"/>
              </a:rPr>
              <a:t>Message for no</a:t>
            </a:r>
            <a:r>
              <a:rPr lang="en-GB" sz="2000" dirty="0">
                <a:solidFill>
                  <a:srgbClr val="212529"/>
                </a:solidFill>
                <a:latin typeface="+mj-lt"/>
              </a:rPr>
              <a:t>minations to be sent out to NFPTs shortly (new ECDC nomination tool) – one participant per country (and one alternate)</a:t>
            </a:r>
            <a:endParaRPr lang="en-GB" sz="2000" i="0" dirty="0">
              <a:solidFill>
                <a:srgbClr val="212529"/>
              </a:solidFill>
              <a:effectLst/>
              <a:latin typeface="+mj-lt"/>
            </a:endParaRPr>
          </a:p>
          <a:p>
            <a:pPr marL="342900" lvl="0" indent="-342900" algn="l">
              <a:lnSpc>
                <a:spcPct val="114000"/>
              </a:lnSpc>
              <a:spcBef>
                <a:spcPts val="600"/>
              </a:spcBef>
              <a:spcAft>
                <a:spcPts val="995"/>
              </a:spcAft>
              <a:buFont typeface="Arial" panose="020B0604020202020204" pitchFamily="34" charset="0"/>
              <a:buChar char="•"/>
            </a:pPr>
            <a:r>
              <a:rPr lang="en-GB" sz="2400" dirty="0">
                <a:latin typeface="+mj-lt"/>
              </a:rPr>
              <a:t>Recovery e-learning </a:t>
            </a:r>
            <a:endParaRPr lang="en-GB" sz="2400" b="1" dirty="0">
              <a:effectLst/>
              <a:latin typeface="+mj-lt"/>
              <a:ea typeface="Tahoma" panose="020B0604030504040204" pitchFamily="34" charset="0"/>
            </a:endParaRP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689522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6447" y="4459008"/>
            <a:ext cx="11915553" cy="1794912"/>
          </a:xfrm>
        </p:spPr>
        <p:txBody>
          <a:bodyPr>
            <a:normAutofit fontScale="90000"/>
          </a:bodyPr>
          <a:lstStyle/>
          <a:p>
            <a:pPr algn="ctr"/>
            <a:r>
              <a:rPr lang="en-GB" sz="3100"/>
              <a:t>Conclusions and next steps</a:t>
            </a:r>
            <a:br>
              <a:rPr lang="en-GB" sz="3100"/>
            </a:br>
            <a:br>
              <a:rPr lang="de-DE" b="1">
                <a:effectLst/>
                <a:latin typeface="Tahoma" panose="020B0604030504040204" pitchFamily="34" charset="0"/>
                <a:ea typeface="Tahoma" panose="020B0604030504040204" pitchFamily="34" charset="0"/>
              </a:rPr>
            </a:br>
            <a:r>
              <a:rPr lang="de-DE" sz="3100"/>
              <a:t>Adam Roth</a:t>
            </a:r>
            <a:br>
              <a:rPr lang="en-GB"/>
            </a:br>
            <a:endParaRPr lang="en-GB" sz="2800" i="1"/>
          </a:p>
        </p:txBody>
      </p:sp>
      <p:sp>
        <p:nvSpPr>
          <p:cNvPr id="5" name="Text Box 4"/>
          <p:cNvSpPr txBox="1">
            <a:spLocks noChangeArrowheads="1"/>
          </p:cNvSpPr>
          <p:nvPr/>
        </p:nvSpPr>
        <p:spPr bwMode="auto">
          <a:xfrm>
            <a:off x="648000" y="5764927"/>
            <a:ext cx="10869432" cy="823161"/>
          </a:xfrm>
          <a:prstGeom prst="rect">
            <a:avLst/>
          </a:prstGeom>
          <a:noFill/>
          <a:ln w="38100">
            <a:noFill/>
            <a:miter lim="800000"/>
            <a:headEnd/>
            <a:tailEnd/>
          </a:ln>
          <a:effectLst/>
        </p:spPr>
        <p:txBody>
          <a:bodyPr lIns="0" tIns="0" rIns="0" bIns="0" anchor="b"/>
          <a:lstStyle/>
          <a:p>
            <a:pPr marL="0" marR="0" lvl="0" indent="0" algn="l" defTabSz="914400" rtl="0" eaLnBrk="0" fontAlgn="base" latinLnBrk="0" hangingPunct="0">
              <a:lnSpc>
                <a:spcPct val="90000"/>
              </a:lnSpc>
              <a:spcBef>
                <a:spcPct val="0"/>
              </a:spcBef>
              <a:spcAft>
                <a:spcPct val="30000"/>
              </a:spcAft>
              <a:buClrTx/>
              <a:buSzTx/>
              <a:buFontTx/>
              <a:buNone/>
              <a:tabLst/>
              <a:defRPr/>
            </a:pPr>
            <a:br>
              <a:rPr kumimoji="0" lang="en-GB" sz="2400" b="0" i="0" u="none" strike="noStrike" kern="1200" cap="none" spc="0" normalizeH="0" baseline="0" noProof="0">
                <a:ln>
                  <a:noFill/>
                </a:ln>
                <a:solidFill>
                  <a:prstClr val="white"/>
                </a:solidFill>
                <a:effectLst/>
                <a:uLnTx/>
                <a:uFillTx/>
                <a:latin typeface="Tahoma"/>
                <a:ea typeface="+mn-ea"/>
                <a:cs typeface="+mn-cs"/>
              </a:rPr>
            </a:br>
            <a:endParaRPr kumimoji="0" lang="en-GB" sz="1100" b="0" i="0" u="none" strike="noStrike" kern="1200" cap="none" spc="0" normalizeH="0" baseline="0" noProof="0">
              <a:ln>
                <a:noFill/>
              </a:ln>
              <a:solidFill>
                <a:prstClr val="white"/>
              </a:solidFill>
              <a:effectLst/>
              <a:uLnTx/>
              <a:uFillTx/>
              <a:latin typeface="Tahoma" pitchFamily="34" charset="0"/>
              <a:ea typeface="+mn-ea"/>
              <a:cs typeface="+mn-cs"/>
            </a:endParaRPr>
          </a:p>
        </p:txBody>
      </p:sp>
      <p:sp>
        <p:nvSpPr>
          <p:cNvPr id="8" name="Subtitle 6">
            <a:extLst>
              <a:ext uri="{FF2B5EF4-FFF2-40B4-BE49-F238E27FC236}">
                <a16:creationId xmlns:a16="http://schemas.microsoft.com/office/drawing/2014/main" id="{9A58DBC2-B0B1-4AF1-AD47-1CC3680798B1}"/>
              </a:ext>
            </a:extLst>
          </p:cNvPr>
          <p:cNvSpPr>
            <a:spLocks noGrp="1"/>
          </p:cNvSpPr>
          <p:nvPr>
            <p:ph type="subTitle" idx="1"/>
          </p:nvPr>
        </p:nvSpPr>
        <p:spPr>
          <a:xfrm>
            <a:off x="648000" y="3312000"/>
            <a:ext cx="10800000" cy="504000"/>
          </a:xfrm>
        </p:spPr>
        <p:txBody>
          <a:bodyPr/>
          <a:lstStyle/>
          <a:p>
            <a:endParaRPr lang="en-GB" dirty="0"/>
          </a:p>
        </p:txBody>
      </p:sp>
    </p:spTree>
    <p:custDataLst>
      <p:tags r:id="rId1"/>
    </p:custDataLst>
    <p:extLst>
      <p:ext uri="{BB962C8B-B14F-4D97-AF65-F5344CB8AC3E}">
        <p14:creationId xmlns:p14="http://schemas.microsoft.com/office/powerpoint/2010/main" val="1431903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Thank you for your attention</a:t>
            </a:r>
            <a:br>
              <a:rPr lang="en-GB"/>
            </a:br>
            <a:br>
              <a:rPr lang="en-GB"/>
            </a:br>
            <a:endParaRPr lang="en-GB"/>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91300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p:txBody>
          <a:bodyPr>
            <a:normAutofit fontScale="90000"/>
          </a:bodyPr>
          <a:lstStyle/>
          <a:p>
            <a:r>
              <a:rPr lang="en-US"/>
              <a:t>Composition of National Focal Points for Public Health Training and Training Site Forum</a:t>
            </a:r>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431999" y="1134241"/>
            <a:ext cx="5019567" cy="4797976"/>
          </a:xfrm>
        </p:spPr>
        <p:txBody>
          <a:bodyPr vert="horz" lIns="91440" tIns="45720" rIns="91440" bIns="45720" numCol="1" rtlCol="0" anchor="t">
            <a:normAutofit/>
          </a:bodyPr>
          <a:lstStyle/>
          <a:p>
            <a:pPr algn="l">
              <a:lnSpc>
                <a:spcPct val="114000"/>
              </a:lnSpc>
              <a:spcBef>
                <a:spcPts val="600"/>
              </a:spcBef>
            </a:pPr>
            <a:r>
              <a:rPr lang="en-GB" sz="2200" b="1">
                <a:effectLst/>
                <a:latin typeface="Tahoma" panose="020B0604030504040204" pitchFamily="34" charset="0"/>
                <a:ea typeface="Tahoma" panose="020B0604030504040204" pitchFamily="34" charset="0"/>
              </a:rPr>
              <a:t>NFPTs (Members and Alternates)</a:t>
            </a:r>
          </a:p>
          <a:p>
            <a:pPr>
              <a:lnSpc>
                <a:spcPct val="114000"/>
              </a:lnSpc>
              <a:spcBef>
                <a:spcPts val="600"/>
              </a:spcBef>
            </a:pPr>
            <a:r>
              <a:rPr lang="en-GB" sz="2000"/>
              <a:t>Responsible for </a:t>
            </a:r>
            <a:r>
              <a:rPr lang="en-GB" sz="2000">
                <a:solidFill>
                  <a:schemeClr val="tx2"/>
                </a:solidFill>
              </a:rPr>
              <a:t>overseeing interactions between ECDC </a:t>
            </a:r>
            <a:r>
              <a:rPr lang="en-GB" sz="2000"/>
              <a:t>and the Member State regarding the activities related to the public health function. </a:t>
            </a:r>
          </a:p>
          <a:p>
            <a:pPr algn="l">
              <a:lnSpc>
                <a:spcPct val="114000"/>
              </a:lnSpc>
              <a:spcBef>
                <a:spcPts val="600"/>
              </a:spcBef>
            </a:pPr>
            <a:endParaRPr lang="en-GB" b="1">
              <a:effectLst/>
              <a:latin typeface="Tahoma" panose="020B0604030504040204" pitchFamily="34" charset="0"/>
              <a:ea typeface="Tahoma" panose="020B0604030504040204" pitchFamily="34" charset="0"/>
            </a:endParaRP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7AAC6919-668F-2F2D-0F6D-EFB21937AA5C}"/>
              </a:ext>
            </a:extLst>
          </p:cNvPr>
          <p:cNvSpPr txBox="1">
            <a:spLocks/>
          </p:cNvSpPr>
          <p:nvPr/>
        </p:nvSpPr>
        <p:spPr>
          <a:xfrm>
            <a:off x="5185672" y="1146984"/>
            <a:ext cx="6835698" cy="5529160"/>
          </a:xfrm>
          <a:prstGeom prst="rect">
            <a:avLst/>
          </a:prstGeom>
        </p:spPr>
        <p:txBody>
          <a:bodyPr vert="horz" lIns="91440" tIns="45720" rIns="91440" bIns="45720" numCol="1"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GB" sz="8600" b="1"/>
              <a:t>TSF</a:t>
            </a:r>
          </a:p>
          <a:p>
            <a:pPr>
              <a:lnSpc>
                <a:spcPct val="114000"/>
              </a:lnSpc>
              <a:spcBef>
                <a:spcPts val="600"/>
              </a:spcBef>
            </a:pPr>
            <a:r>
              <a:rPr lang="en-GB" sz="8000">
                <a:solidFill>
                  <a:schemeClr val="tx2"/>
                </a:solidFill>
              </a:rPr>
              <a:t>Represent acknowledged training sites</a:t>
            </a:r>
          </a:p>
          <a:p>
            <a:pPr>
              <a:lnSpc>
                <a:spcPct val="114000"/>
              </a:lnSpc>
              <a:spcBef>
                <a:spcPts val="600"/>
              </a:spcBef>
            </a:pPr>
            <a:r>
              <a:rPr lang="en-GB" sz="8000">
                <a:solidFill>
                  <a:schemeClr val="tx2"/>
                </a:solidFill>
              </a:rPr>
              <a:t>Platform for interaction between the training sites, the NFPTs and the Public Health Training Section </a:t>
            </a:r>
            <a:r>
              <a:rPr lang="en-GB" sz="8000"/>
              <a:t>at ECDC in order to provide special expertise </a:t>
            </a:r>
            <a:r>
              <a:rPr lang="en-GB" sz="8000" u="sng"/>
              <a:t>regarding fellowship activities</a:t>
            </a:r>
            <a:endParaRPr lang="en-GB" sz="8000" u="sng">
              <a:solidFill>
                <a:schemeClr val="tx2"/>
              </a:solidFill>
            </a:endParaRPr>
          </a:p>
          <a:p>
            <a:pPr>
              <a:lnSpc>
                <a:spcPct val="114000"/>
              </a:lnSpc>
              <a:spcBef>
                <a:spcPts val="600"/>
              </a:spcBef>
            </a:pPr>
            <a:endParaRPr lang="en-GB" sz="6200">
              <a:solidFill>
                <a:schemeClr val="tx2"/>
              </a:solidFill>
            </a:endParaRPr>
          </a:p>
          <a:p>
            <a:pPr>
              <a:lnSpc>
                <a:spcPct val="114000"/>
              </a:lnSpc>
              <a:spcBef>
                <a:spcPts val="600"/>
              </a:spcBef>
            </a:pPr>
            <a:r>
              <a:rPr lang="en-GB" sz="6200" b="1"/>
              <a:t>Operational Contact Points (OCPs): </a:t>
            </a:r>
          </a:p>
          <a:p>
            <a:pPr>
              <a:lnSpc>
                <a:spcPct val="114000"/>
              </a:lnSpc>
              <a:spcBef>
                <a:spcPts val="600"/>
              </a:spcBef>
            </a:pPr>
            <a:r>
              <a:rPr lang="en-GB" sz="6200"/>
              <a:t>One representative proposed by each of the acknowledged training sites for each of the EPIET or EUPHEM paths </a:t>
            </a:r>
            <a:endParaRPr lang="en-GB" sz="6200" b="1"/>
          </a:p>
          <a:p>
            <a:pPr>
              <a:lnSpc>
                <a:spcPct val="114000"/>
              </a:lnSpc>
              <a:spcBef>
                <a:spcPts val="600"/>
              </a:spcBef>
            </a:pPr>
            <a:r>
              <a:rPr lang="en-GB" sz="6200" b="1"/>
              <a:t>Non-operational Contact Points (non-OCPs):</a:t>
            </a:r>
          </a:p>
          <a:p>
            <a:pPr marL="342900" indent="-342900">
              <a:buFont typeface="Arial" panose="020B0604020202020204" pitchFamily="34" charset="0"/>
              <a:buChar char="•"/>
            </a:pPr>
            <a:r>
              <a:rPr lang="en-GB" sz="6200"/>
              <a:t>Two representatives from the </a:t>
            </a:r>
            <a:r>
              <a:rPr lang="en-GB" sz="6200" b="1"/>
              <a:t>EAN board</a:t>
            </a:r>
            <a:r>
              <a:rPr lang="en-GB" sz="6200"/>
              <a:t>, if possible, an alumnus from each of the EPIET and EUPHEM paths, </a:t>
            </a:r>
          </a:p>
          <a:p>
            <a:pPr marL="342900" indent="-342900">
              <a:buFont typeface="Arial" panose="020B0604020202020204" pitchFamily="34" charset="0"/>
              <a:buChar char="•"/>
            </a:pPr>
            <a:r>
              <a:rPr lang="en-GB" sz="6200"/>
              <a:t>Two </a:t>
            </a:r>
            <a:r>
              <a:rPr lang="en-GB" sz="6200" b="1"/>
              <a:t>representatives</a:t>
            </a:r>
            <a:r>
              <a:rPr lang="en-GB" sz="6200"/>
              <a:t> from the </a:t>
            </a:r>
            <a:r>
              <a:rPr lang="en-GB" sz="6200" b="1"/>
              <a:t>current Fellowship Cohorts</a:t>
            </a:r>
            <a:r>
              <a:rPr lang="en-GB" sz="6200"/>
              <a:t>, one from the EPIET path and one from the EUPHEM path, </a:t>
            </a:r>
          </a:p>
          <a:p>
            <a:pPr marL="342900" indent="-342900">
              <a:buFont typeface="Arial" panose="020B0604020202020204" pitchFamily="34" charset="0"/>
              <a:buChar char="•"/>
            </a:pPr>
            <a:r>
              <a:rPr lang="en-GB" sz="6200" b="1"/>
              <a:t>Scientific Coordinators </a:t>
            </a:r>
            <a:r>
              <a:rPr lang="en-GB" sz="6200"/>
              <a:t>of the Fellowship Programme and staff from the </a:t>
            </a:r>
            <a:r>
              <a:rPr lang="en-GB" sz="6200" b="1"/>
              <a:t>ECDC Public Health Training Section</a:t>
            </a:r>
            <a:r>
              <a:rPr lang="en-GB" sz="6200"/>
              <a:t> </a:t>
            </a:r>
          </a:p>
          <a:p>
            <a:pPr marL="342900" indent="-342900">
              <a:buFont typeface="Arial" panose="020B0604020202020204" pitchFamily="34" charset="0"/>
              <a:buChar char="•"/>
            </a:pPr>
            <a:r>
              <a:rPr lang="en-GB" sz="6200" b="1"/>
              <a:t>Supervisors</a:t>
            </a:r>
            <a:r>
              <a:rPr lang="en-GB" sz="6200"/>
              <a:t> of the fellows currently under training.</a:t>
            </a:r>
          </a:p>
          <a:p>
            <a:pPr>
              <a:lnSpc>
                <a:spcPct val="114000"/>
              </a:lnSpc>
              <a:spcBef>
                <a:spcPts val="600"/>
              </a:spcBef>
            </a:pPr>
            <a:endParaRPr lang="en-GB" sz="4000" b="1"/>
          </a:p>
          <a:p>
            <a:pPr>
              <a:lnSpc>
                <a:spcPct val="114000"/>
              </a:lnSpc>
              <a:spcBef>
                <a:spcPts val="600"/>
              </a:spcBef>
            </a:pPr>
            <a:r>
              <a:rPr lang="en-GB" sz="2000" b="1"/>
              <a:t> </a:t>
            </a:r>
          </a:p>
          <a:p>
            <a:pPr>
              <a:lnSpc>
                <a:spcPct val="114000"/>
              </a:lnSpc>
              <a:spcBef>
                <a:spcPts val="600"/>
              </a:spcBef>
            </a:pPr>
            <a:endParaRPr lang="en-GB" sz="2000" b="1"/>
          </a:p>
          <a:p>
            <a:pPr>
              <a:lnSpc>
                <a:spcPct val="114000"/>
              </a:lnSpc>
              <a:spcBef>
                <a:spcPts val="600"/>
              </a:spcBef>
            </a:pPr>
            <a:endParaRPr lang="en-GB" sz="2000">
              <a:solidFill>
                <a:schemeClr val="tx2"/>
              </a:solidFill>
            </a:endParaRPr>
          </a:p>
          <a:p>
            <a:pPr>
              <a:lnSpc>
                <a:spcPct val="114000"/>
              </a:lnSpc>
              <a:spcBef>
                <a:spcPts val="600"/>
              </a:spcBef>
            </a:pPr>
            <a:endParaRPr lang="en-GB" sz="2000" b="1"/>
          </a:p>
        </p:txBody>
      </p:sp>
      <p:sp>
        <p:nvSpPr>
          <p:cNvPr id="7" name="Rectangle: Rounded Corners 6">
            <a:extLst>
              <a:ext uri="{FF2B5EF4-FFF2-40B4-BE49-F238E27FC236}">
                <a16:creationId xmlns:a16="http://schemas.microsoft.com/office/drawing/2014/main" id="{1E8F448B-A3AF-F0F7-AC43-5E7EB09CBB0C}"/>
              </a:ext>
            </a:extLst>
          </p:cNvPr>
          <p:cNvSpPr/>
          <p:nvPr/>
        </p:nvSpPr>
        <p:spPr>
          <a:xfrm>
            <a:off x="644650" y="3186938"/>
            <a:ext cx="3937983" cy="12468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56 NFPTs </a:t>
            </a:r>
          </a:p>
          <a:p>
            <a:pPr algn="ctr"/>
            <a:r>
              <a:rPr lang="en-GB"/>
              <a:t>(30 Members and 26 Alternates) out of which 18 holding also </a:t>
            </a:r>
            <a:r>
              <a:rPr lang="en-GB" err="1"/>
              <a:t>OCP</a:t>
            </a:r>
            <a:r>
              <a:rPr lang="en-GB"/>
              <a:t> role</a:t>
            </a:r>
          </a:p>
        </p:txBody>
      </p:sp>
      <p:sp>
        <p:nvSpPr>
          <p:cNvPr id="8" name="Rectangle: Rounded Corners 7">
            <a:extLst>
              <a:ext uri="{FF2B5EF4-FFF2-40B4-BE49-F238E27FC236}">
                <a16:creationId xmlns:a16="http://schemas.microsoft.com/office/drawing/2014/main" id="{8BDE6122-EF13-D3B8-3673-6A8646A1FFFD}"/>
              </a:ext>
            </a:extLst>
          </p:cNvPr>
          <p:cNvSpPr/>
          <p:nvPr/>
        </p:nvSpPr>
        <p:spPr>
          <a:xfrm>
            <a:off x="644649" y="4701327"/>
            <a:ext cx="3937983" cy="12468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52 OCPs </a:t>
            </a:r>
          </a:p>
          <a:p>
            <a:pPr algn="ctr"/>
            <a:r>
              <a:rPr lang="en-GB"/>
              <a:t>(34 EPIET and 18 EUPHEM) </a:t>
            </a:r>
          </a:p>
          <a:p>
            <a:pPr algn="ctr"/>
            <a:r>
              <a:rPr lang="en-GB"/>
              <a:t>out of which 36 holding also Supervisor role</a:t>
            </a:r>
          </a:p>
        </p:txBody>
      </p:sp>
    </p:spTree>
    <p:custDataLst>
      <p:tags r:id="rId1"/>
    </p:custDataLst>
    <p:extLst>
      <p:ext uri="{BB962C8B-B14F-4D97-AF65-F5344CB8AC3E}">
        <p14:creationId xmlns:p14="http://schemas.microsoft.com/office/powerpoint/2010/main" val="29207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1000"/>
                                        <p:tgtEl>
                                          <p:spTgt spid="6">
                                            <p:txEl>
                                              <p:pRg st="6" end="6"/>
                                            </p:txEl>
                                          </p:spTgt>
                                        </p:tgtEl>
                                      </p:cBhvr>
                                    </p:animEffect>
                                    <p:anim calcmode="lin" valueType="num">
                                      <p:cBhvr>
                                        <p:cTn id="4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1000"/>
                                        <p:tgtEl>
                                          <p:spTgt spid="6">
                                            <p:txEl>
                                              <p:pRg st="7" end="7"/>
                                            </p:txEl>
                                          </p:spTgt>
                                        </p:tgtEl>
                                      </p:cBhvr>
                                    </p:animEffect>
                                    <p:anim calcmode="lin" valueType="num">
                                      <p:cBhvr>
                                        <p:cTn id="5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1000"/>
                                        <p:tgtEl>
                                          <p:spTgt spid="6">
                                            <p:txEl>
                                              <p:pRg st="8" end="8"/>
                                            </p:txEl>
                                          </p:spTgt>
                                        </p:tgtEl>
                                      </p:cBhvr>
                                    </p:animEffect>
                                    <p:anim calcmode="lin" valueType="num">
                                      <p:cBhvr>
                                        <p:cTn id="5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fade">
                                      <p:cBhvr>
                                        <p:cTn id="68" dur="1000"/>
                                        <p:tgtEl>
                                          <p:spTgt spid="6">
                                            <p:txEl>
                                              <p:pRg st="10" end="10"/>
                                            </p:txEl>
                                          </p:spTgt>
                                        </p:tgtEl>
                                      </p:cBhvr>
                                    </p:animEffect>
                                    <p:anim calcmode="lin" valueType="num">
                                      <p:cBhvr>
                                        <p:cTn id="6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Effect transition="in" filter="fade">
                                      <p:cBhvr>
                                        <p:cTn id="8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7F6F-92EC-ED88-27E1-7F8CD7774403}"/>
              </a:ext>
            </a:extLst>
          </p:cNvPr>
          <p:cNvSpPr>
            <a:spLocks noGrp="1"/>
          </p:cNvSpPr>
          <p:nvPr>
            <p:ph type="title"/>
          </p:nvPr>
        </p:nvSpPr>
        <p:spPr>
          <a:xfrm>
            <a:off x="220127" y="195160"/>
            <a:ext cx="10354188" cy="951722"/>
          </a:xfrm>
        </p:spPr>
        <p:txBody>
          <a:bodyPr>
            <a:normAutofit/>
          </a:bodyPr>
          <a:lstStyle/>
          <a:p>
            <a:r>
              <a:rPr lang="en-US"/>
              <a:t>Roles of NFPTs and TSF</a:t>
            </a:r>
          </a:p>
        </p:txBody>
      </p:sp>
      <p:sp>
        <p:nvSpPr>
          <p:cNvPr id="3" name="Content Placeholder 2">
            <a:extLst>
              <a:ext uri="{FF2B5EF4-FFF2-40B4-BE49-F238E27FC236}">
                <a16:creationId xmlns:a16="http://schemas.microsoft.com/office/drawing/2014/main" id="{964858A0-B78E-A99D-0C9B-567884683AB3}"/>
              </a:ext>
            </a:extLst>
          </p:cNvPr>
          <p:cNvSpPr>
            <a:spLocks noGrp="1"/>
          </p:cNvSpPr>
          <p:nvPr>
            <p:ph idx="1"/>
          </p:nvPr>
        </p:nvSpPr>
        <p:spPr>
          <a:xfrm>
            <a:off x="326063" y="1029846"/>
            <a:ext cx="5769937" cy="4797976"/>
          </a:xfrm>
        </p:spPr>
        <p:txBody>
          <a:bodyPr vert="horz" lIns="91440" tIns="45720" rIns="91440" bIns="45720" rtlCol="0" anchor="t">
            <a:normAutofit fontScale="25000" lnSpcReduction="20000"/>
          </a:bodyPr>
          <a:lstStyle/>
          <a:p>
            <a:pPr algn="l">
              <a:lnSpc>
                <a:spcPct val="114000"/>
              </a:lnSpc>
              <a:spcBef>
                <a:spcPts val="600"/>
              </a:spcBef>
            </a:pPr>
            <a:r>
              <a:rPr lang="en-GB" sz="7200" b="1">
                <a:effectLst/>
                <a:latin typeface="Tahoma" panose="020B0604030504040204" pitchFamily="34" charset="0"/>
                <a:ea typeface="Tahoma" panose="020B0604030504040204" pitchFamily="34" charset="0"/>
              </a:rPr>
              <a:t>NFPTs</a:t>
            </a:r>
          </a:p>
          <a:p>
            <a:pPr marL="457200" indent="-457200" algn="l">
              <a:lnSpc>
                <a:spcPct val="114000"/>
              </a:lnSpc>
              <a:spcBef>
                <a:spcPts val="600"/>
              </a:spcBef>
              <a:buFont typeface="Arial" panose="020B0604020202020204" pitchFamily="34" charset="0"/>
              <a:buChar char="•"/>
            </a:pPr>
            <a:r>
              <a:rPr lang="en-GB" sz="7200">
                <a:effectLst/>
                <a:latin typeface="Tahoma" panose="020B0604030504040204" pitchFamily="34" charset="0"/>
                <a:ea typeface="Tahoma" panose="020B0604030504040204" pitchFamily="34" charset="0"/>
              </a:rPr>
              <a:t>Provide feedback on </a:t>
            </a:r>
            <a:r>
              <a:rPr lang="en-GB" sz="7200" b="1">
                <a:effectLst/>
                <a:latin typeface="Tahoma" panose="020B0604030504040204" pitchFamily="34" charset="0"/>
                <a:ea typeface="Tahoma" panose="020B0604030504040204" pitchFamily="34" charset="0"/>
              </a:rPr>
              <a:t>implementation to practice</a:t>
            </a:r>
            <a:r>
              <a:rPr lang="en-GB" sz="7200">
                <a:effectLst/>
                <a:latin typeface="Tahoma" panose="020B0604030504040204" pitchFamily="34" charset="0"/>
                <a:ea typeface="Tahoma" panose="020B0604030504040204" pitchFamily="34" charset="0"/>
              </a:rPr>
              <a:t> of knowledge and skills obtained by training, evaluation of training efficiency, development of lists of core competencies in public health disciplines, etc.); </a:t>
            </a:r>
          </a:p>
          <a:p>
            <a:pPr marL="457200" indent="-457200" algn="l">
              <a:lnSpc>
                <a:spcPct val="114000"/>
              </a:lnSpc>
              <a:spcBef>
                <a:spcPts val="600"/>
              </a:spcBef>
              <a:buFont typeface="Arial" panose="020B0604020202020204" pitchFamily="34" charset="0"/>
              <a:buChar char="•"/>
            </a:pPr>
            <a:r>
              <a:rPr lang="en-GB" sz="7200">
                <a:effectLst/>
                <a:latin typeface="Tahoma" panose="020B0604030504040204" pitchFamily="34" charset="0"/>
                <a:ea typeface="Tahoma" panose="020B0604030504040204" pitchFamily="34" charset="0"/>
              </a:rPr>
              <a:t>Advise ECDC regarding </a:t>
            </a:r>
            <a:r>
              <a:rPr lang="en-GB" sz="7200" b="1">
                <a:effectLst/>
                <a:latin typeface="Tahoma" panose="020B0604030504040204" pitchFamily="34" charset="0"/>
                <a:ea typeface="Tahoma" panose="020B0604030504040204" pitchFamily="34" charset="0"/>
              </a:rPr>
              <a:t>selection/prioritisation </a:t>
            </a:r>
            <a:r>
              <a:rPr lang="en-GB" sz="7200">
                <a:effectLst/>
                <a:latin typeface="Tahoma" panose="020B0604030504040204" pitchFamily="34" charset="0"/>
                <a:ea typeface="Tahoma" panose="020B0604030504040204" pitchFamily="34" charset="0"/>
              </a:rPr>
              <a:t>of participants to ECDC training activities; </a:t>
            </a:r>
          </a:p>
          <a:p>
            <a:pPr marL="457200" indent="-457200" algn="l">
              <a:lnSpc>
                <a:spcPct val="114000"/>
              </a:lnSpc>
              <a:spcBef>
                <a:spcPts val="600"/>
              </a:spcBef>
              <a:buFont typeface="Arial" panose="020B0604020202020204" pitchFamily="34" charset="0"/>
              <a:buChar char="•"/>
            </a:pPr>
            <a:r>
              <a:rPr lang="en-GB" sz="7200">
                <a:effectLst/>
                <a:latin typeface="Tahoma" panose="020B0604030504040204" pitchFamily="34" charset="0"/>
                <a:ea typeface="Tahoma" panose="020B0604030504040204" pitchFamily="34" charset="0"/>
              </a:rPr>
              <a:t>Participate in or identify </a:t>
            </a:r>
            <a:r>
              <a:rPr lang="en-GB" sz="7200" b="1">
                <a:effectLst/>
                <a:latin typeface="Tahoma" panose="020B0604030504040204" pitchFamily="34" charset="0"/>
                <a:ea typeface="Tahoma" panose="020B0604030504040204" pitchFamily="34" charset="0"/>
              </a:rPr>
              <a:t>experts for other training-related activities</a:t>
            </a:r>
            <a:r>
              <a:rPr lang="en-GB" sz="7200">
                <a:effectLst/>
                <a:latin typeface="Tahoma" panose="020B0604030504040204" pitchFamily="34" charset="0"/>
                <a:ea typeface="Tahoma" panose="020B0604030504040204" pitchFamily="34" charset="0"/>
              </a:rPr>
              <a:t> (e.g. training needs assessment, evaluation of training programmes/training sites). </a:t>
            </a:r>
          </a:p>
          <a:p>
            <a:pPr marL="457200" indent="-457200">
              <a:lnSpc>
                <a:spcPct val="114000"/>
              </a:lnSpc>
              <a:spcBef>
                <a:spcPts val="600"/>
              </a:spcBef>
              <a:buFont typeface="Arial" panose="020B0604020202020204" pitchFamily="34" charset="0"/>
              <a:buChar char="•"/>
            </a:pPr>
            <a:r>
              <a:rPr lang="en-GB" sz="7200">
                <a:effectLst/>
                <a:latin typeface="Tahoma" panose="020B0604030504040204" pitchFamily="34" charset="0"/>
                <a:ea typeface="Tahoma" panose="020B0604030504040204" pitchFamily="34" charset="0"/>
              </a:rPr>
              <a:t>Provide </a:t>
            </a:r>
            <a:r>
              <a:rPr lang="en-GB" sz="7200" b="1">
                <a:effectLst/>
                <a:latin typeface="Tahoma" panose="020B0604030504040204" pitchFamily="34" charset="0"/>
                <a:ea typeface="Tahoma" panose="020B0604030504040204" pitchFamily="34" charset="0"/>
              </a:rPr>
              <a:t>strategic advice and suggestions </a:t>
            </a:r>
            <a:r>
              <a:rPr lang="en-GB" sz="7200">
                <a:effectLst/>
                <a:latin typeface="Tahoma" panose="020B0604030504040204" pitchFamily="34" charset="0"/>
                <a:ea typeface="Tahoma" panose="020B0604030504040204" pitchFamily="34" charset="0"/>
              </a:rPr>
              <a:t>for future developments of </a:t>
            </a:r>
            <a:r>
              <a:rPr lang="en-GB" sz="7200" b="1">
                <a:effectLst/>
                <a:latin typeface="Tahoma" panose="020B0604030504040204" pitchFamily="34" charset="0"/>
                <a:ea typeface="Tahoma" panose="020B0604030504040204" pitchFamily="34" charset="0"/>
              </a:rPr>
              <a:t>EPIET, EUPHEM </a:t>
            </a:r>
            <a:r>
              <a:rPr lang="en-GB" sz="7200">
                <a:effectLst/>
                <a:latin typeface="Tahoma" panose="020B0604030504040204" pitchFamily="34" charset="0"/>
                <a:ea typeface="Tahoma" panose="020B0604030504040204" pitchFamily="34" charset="0"/>
              </a:rPr>
              <a:t>and similar training programmes; </a:t>
            </a:r>
          </a:p>
          <a:p>
            <a:pPr marL="457200" indent="-457200">
              <a:lnSpc>
                <a:spcPct val="114000"/>
              </a:lnSpc>
              <a:spcBef>
                <a:spcPts val="600"/>
              </a:spcBef>
              <a:buFont typeface="Arial" panose="020B0604020202020204" pitchFamily="34" charset="0"/>
              <a:buChar char="•"/>
            </a:pPr>
            <a:r>
              <a:rPr lang="en-GB" sz="7200">
                <a:effectLst/>
                <a:latin typeface="Tahoma" panose="020B0604030504040204" pitchFamily="34" charset="0"/>
                <a:ea typeface="Tahoma" panose="020B0604030504040204" pitchFamily="34" charset="0"/>
              </a:rPr>
              <a:t>Advise on implementation and review of the </a:t>
            </a:r>
            <a:r>
              <a:rPr lang="en-GB" sz="7200" b="1">
                <a:effectLst/>
                <a:latin typeface="Tahoma" panose="020B0604030504040204" pitchFamily="34" charset="0"/>
                <a:ea typeface="Tahoma" panose="020B0604030504040204" pitchFamily="34" charset="0"/>
              </a:rPr>
              <a:t>EPIET, EUPHEM training objectives</a:t>
            </a:r>
            <a:r>
              <a:rPr lang="en-GB" sz="7200">
                <a:effectLst/>
                <a:latin typeface="Tahoma" panose="020B0604030504040204" pitchFamily="34" charset="0"/>
                <a:ea typeface="Tahoma" panose="020B0604030504040204" pitchFamily="34" charset="0"/>
              </a:rPr>
              <a:t>; </a:t>
            </a:r>
          </a:p>
          <a:p>
            <a:pPr marL="457200" indent="-457200" algn="l">
              <a:lnSpc>
                <a:spcPct val="114000"/>
              </a:lnSpc>
              <a:spcBef>
                <a:spcPts val="600"/>
              </a:spcBef>
              <a:buFont typeface="Arial" panose="020B0604020202020204" pitchFamily="34" charset="0"/>
              <a:buChar char="•"/>
            </a:pPr>
            <a:endParaRPr lang="en-GB" sz="7200">
              <a:effectLst/>
              <a:latin typeface="Tahoma" panose="020B0604030504040204" pitchFamily="34" charset="0"/>
              <a:ea typeface="Tahoma" panose="020B0604030504040204" pitchFamily="34" charset="0"/>
            </a:endParaRPr>
          </a:p>
          <a:p>
            <a:pPr algn="l">
              <a:lnSpc>
                <a:spcPct val="114000"/>
              </a:lnSpc>
              <a:spcBef>
                <a:spcPts val="600"/>
              </a:spcBef>
            </a:pPr>
            <a:endParaRPr lang="en-GB" sz="7200" b="1">
              <a:effectLst/>
              <a:latin typeface="Tahoma" panose="020B0604030504040204" pitchFamily="34" charset="0"/>
              <a:ea typeface="Tahoma" panose="020B0604030504040204" pitchFamily="34" charset="0"/>
            </a:endParaRPr>
          </a:p>
          <a:p>
            <a:pPr algn="l">
              <a:lnSpc>
                <a:spcPct val="114000"/>
              </a:lnSpc>
              <a:spcBef>
                <a:spcPts val="600"/>
              </a:spcBef>
            </a:pPr>
            <a:endParaRPr lang="en-GB" b="1">
              <a:effectLst/>
              <a:latin typeface="Tahoma" panose="020B0604030504040204" pitchFamily="34" charset="0"/>
              <a:ea typeface="Tahoma" panose="020B0604030504040204" pitchFamily="34" charset="0"/>
            </a:endParaRPr>
          </a:p>
        </p:txBody>
      </p:sp>
      <p:sp>
        <p:nvSpPr>
          <p:cNvPr id="4" name="Footer Placeholder 3">
            <a:extLst>
              <a:ext uri="{FF2B5EF4-FFF2-40B4-BE49-F238E27FC236}">
                <a16:creationId xmlns:a16="http://schemas.microsoft.com/office/drawing/2014/main" id="{8A8DD893-0350-57BE-2863-5B8D0539D2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467C7A17-4058-3B5C-2A19-5964D068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CD39420D-FC16-95B4-1F3F-E02A75B4787E}"/>
              </a:ext>
            </a:extLst>
          </p:cNvPr>
          <p:cNvSpPr txBox="1">
            <a:spLocks/>
          </p:cNvSpPr>
          <p:nvPr/>
        </p:nvSpPr>
        <p:spPr>
          <a:xfrm>
            <a:off x="5939464" y="912810"/>
            <a:ext cx="6203795" cy="479797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GB" sz="1800" b="1"/>
              <a:t>TSF</a:t>
            </a:r>
          </a:p>
          <a:p>
            <a:pPr marL="285750" indent="-285750">
              <a:lnSpc>
                <a:spcPct val="114000"/>
              </a:lnSpc>
              <a:spcBef>
                <a:spcPts val="600"/>
              </a:spcBef>
              <a:buFont typeface="Arial" panose="020B0604020202020204" pitchFamily="34" charset="0"/>
              <a:buChar char="•"/>
            </a:pPr>
            <a:r>
              <a:rPr lang="en-GB" sz="1800"/>
              <a:t>provide </a:t>
            </a:r>
            <a:r>
              <a:rPr lang="en-GB" sz="1800" b="1"/>
              <a:t>technical input from training sites </a:t>
            </a:r>
            <a:r>
              <a:rPr lang="en-GB" sz="1800"/>
              <a:t>in terms of feedback on the curriculum and current programme (e.g., on administration, communication, training resources and tools, preparation and execution of modules, including proposing suitable venue, etc.); </a:t>
            </a:r>
          </a:p>
          <a:p>
            <a:pPr marL="285750" indent="-285750">
              <a:lnSpc>
                <a:spcPct val="114000"/>
              </a:lnSpc>
              <a:spcBef>
                <a:spcPts val="600"/>
              </a:spcBef>
              <a:buFont typeface="Arial" panose="020B0604020202020204" pitchFamily="34" charset="0"/>
              <a:buChar char="•"/>
            </a:pPr>
            <a:r>
              <a:rPr lang="en-GB" sz="1800"/>
              <a:t>identify and inform about </a:t>
            </a:r>
            <a:r>
              <a:rPr lang="en-GB" sz="1800" b="1"/>
              <a:t>training needs for fellows, supervisors and facilitators</a:t>
            </a:r>
            <a:r>
              <a:rPr lang="en-GB" sz="1800"/>
              <a:t>; </a:t>
            </a:r>
          </a:p>
          <a:p>
            <a:pPr marL="285750" indent="-285750">
              <a:lnSpc>
                <a:spcPct val="114000"/>
              </a:lnSpc>
              <a:spcBef>
                <a:spcPts val="600"/>
              </a:spcBef>
              <a:buFont typeface="Arial" panose="020B0604020202020204" pitchFamily="34" charset="0"/>
              <a:buChar char="•"/>
            </a:pPr>
            <a:r>
              <a:rPr lang="en-GB" sz="1800"/>
              <a:t>participate in the </a:t>
            </a:r>
            <a:r>
              <a:rPr lang="en-GB" sz="1800" b="1"/>
              <a:t>selection of fellows and facilitators</a:t>
            </a:r>
            <a:r>
              <a:rPr lang="en-GB" sz="1800"/>
              <a:t>; </a:t>
            </a:r>
          </a:p>
          <a:p>
            <a:pPr marL="285750" indent="-285750">
              <a:lnSpc>
                <a:spcPct val="114000"/>
              </a:lnSpc>
              <a:spcBef>
                <a:spcPts val="600"/>
              </a:spcBef>
              <a:buFont typeface="Arial" panose="020B0604020202020204" pitchFamily="34" charset="0"/>
              <a:buChar char="•"/>
            </a:pPr>
            <a:r>
              <a:rPr lang="en-GB" sz="1800"/>
              <a:t>advise on relevance and applicability of </a:t>
            </a:r>
            <a:r>
              <a:rPr lang="en-GB" sz="1800" b="1"/>
              <a:t>training objectives and graduation criteria</a:t>
            </a:r>
            <a:r>
              <a:rPr lang="en-GB" sz="1800"/>
              <a:t>; </a:t>
            </a:r>
          </a:p>
          <a:p>
            <a:pPr marL="285750" indent="-285750">
              <a:lnSpc>
                <a:spcPct val="114000"/>
              </a:lnSpc>
              <a:spcBef>
                <a:spcPts val="600"/>
              </a:spcBef>
              <a:buFont typeface="Arial" panose="020B0604020202020204" pitchFamily="34" charset="0"/>
              <a:buChar char="•"/>
            </a:pPr>
            <a:r>
              <a:rPr lang="en-GB" sz="1800"/>
              <a:t>advise on fellowship </a:t>
            </a:r>
            <a:r>
              <a:rPr lang="en-GB" sz="1800" b="1"/>
              <a:t>selection criteria and process</a:t>
            </a:r>
            <a:r>
              <a:rPr lang="en-GB" sz="1800"/>
              <a:t>; </a:t>
            </a:r>
          </a:p>
          <a:p>
            <a:pPr marL="285750" indent="-285750">
              <a:lnSpc>
                <a:spcPct val="114000"/>
              </a:lnSpc>
              <a:spcBef>
                <a:spcPts val="600"/>
              </a:spcBef>
              <a:buFont typeface="Arial" panose="020B0604020202020204" pitchFamily="34" charset="0"/>
              <a:buChar char="•"/>
            </a:pPr>
            <a:r>
              <a:rPr lang="en-GB" sz="1800"/>
              <a:t>provide advice, input and guidance for the </a:t>
            </a:r>
            <a:r>
              <a:rPr lang="en-GB" sz="1800" b="1"/>
              <a:t>site visit process</a:t>
            </a:r>
            <a:r>
              <a:rPr lang="en-GB" sz="1800"/>
              <a:t>; </a:t>
            </a:r>
          </a:p>
          <a:p>
            <a:pPr marL="285750" indent="-285750">
              <a:lnSpc>
                <a:spcPct val="114000"/>
              </a:lnSpc>
              <a:spcBef>
                <a:spcPts val="600"/>
              </a:spcBef>
              <a:buFont typeface="Arial" panose="020B0604020202020204" pitchFamily="34" charset="0"/>
              <a:buChar char="•"/>
            </a:pPr>
            <a:r>
              <a:rPr lang="en-GB" sz="1800"/>
              <a:t>advise on the </a:t>
            </a:r>
            <a:r>
              <a:rPr lang="en-GB" sz="1800" b="1"/>
              <a:t>timing of the curricular cycle</a:t>
            </a:r>
          </a:p>
          <a:p>
            <a:pPr>
              <a:lnSpc>
                <a:spcPct val="114000"/>
              </a:lnSpc>
              <a:spcBef>
                <a:spcPts val="600"/>
              </a:spcBef>
            </a:pPr>
            <a:endParaRPr lang="en-GB" sz="1800" b="1"/>
          </a:p>
        </p:txBody>
      </p:sp>
    </p:spTree>
    <p:custDataLst>
      <p:tags r:id="rId1"/>
    </p:custDataLst>
    <p:extLst>
      <p:ext uri="{BB962C8B-B14F-4D97-AF65-F5344CB8AC3E}">
        <p14:creationId xmlns:p14="http://schemas.microsoft.com/office/powerpoint/2010/main" val="3005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3D2E-A2F9-5530-9C63-F9AC97856280}"/>
              </a:ext>
            </a:extLst>
          </p:cNvPr>
          <p:cNvSpPr>
            <a:spLocks noGrp="1"/>
          </p:cNvSpPr>
          <p:nvPr>
            <p:ph type="title"/>
          </p:nvPr>
        </p:nvSpPr>
        <p:spPr/>
        <p:txBody>
          <a:bodyPr>
            <a:normAutofit/>
          </a:bodyPr>
          <a:lstStyle/>
          <a:p>
            <a:r>
              <a:rPr lang="en-GB" sz="2800"/>
              <a:t>PHT Coordination Committee – Members (till Feb 2026)</a:t>
            </a:r>
          </a:p>
        </p:txBody>
      </p:sp>
      <p:sp>
        <p:nvSpPr>
          <p:cNvPr id="3" name="Content Placeholder 2">
            <a:extLst>
              <a:ext uri="{FF2B5EF4-FFF2-40B4-BE49-F238E27FC236}">
                <a16:creationId xmlns:a16="http://schemas.microsoft.com/office/drawing/2014/main" id="{B4734EBA-26C5-A6EB-E0A9-383179015A3F}"/>
              </a:ext>
            </a:extLst>
          </p:cNvPr>
          <p:cNvSpPr>
            <a:spLocks noGrp="1"/>
          </p:cNvSpPr>
          <p:nvPr>
            <p:ph idx="1"/>
          </p:nvPr>
        </p:nvSpPr>
        <p:spPr>
          <a:xfrm>
            <a:off x="64611" y="935024"/>
            <a:ext cx="12318978" cy="4702726"/>
          </a:xfrm>
        </p:spPr>
        <p:txBody>
          <a:bodyPr>
            <a:noAutofit/>
          </a:bodyPr>
          <a:lstStyle/>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Alpers Katharina, NFPT Member, Germany </a:t>
            </a:r>
            <a:endParaRPr lang="en-GB" sz="1600" kern="100" dirty="0">
              <a:latin typeface="+mj-lt"/>
              <a:ea typeface="Times New Roman" panose="02020603050405020304" pitchFamily="18"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Antoljak </a:t>
            </a:r>
            <a:r>
              <a:rPr lang="en-GB" sz="1600" kern="0" dirty="0" err="1">
                <a:solidFill>
                  <a:srgbClr val="000000"/>
                </a:solidFill>
                <a:effectLst/>
                <a:latin typeface="+mj-lt"/>
                <a:ea typeface="Times New Roman" panose="02020603050405020304" pitchFamily="18" charset="0"/>
                <a:cs typeface="Times New Roman" panose="02020603050405020304" pitchFamily="18" charset="0"/>
              </a:rPr>
              <a:t>Natasa</a:t>
            </a:r>
            <a:r>
              <a:rPr lang="en-GB" sz="1600" kern="0" dirty="0">
                <a:solidFill>
                  <a:srgbClr val="000000"/>
                </a:solidFill>
                <a:effectLst/>
                <a:latin typeface="+mj-lt"/>
                <a:ea typeface="Times New Roman" panose="02020603050405020304" pitchFamily="18" charset="0"/>
                <a:cs typeface="Times New Roman" panose="02020603050405020304" pitchFamily="18" charset="0"/>
              </a:rPr>
              <a:t>, NFPT Member, Croatia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err="1">
                <a:solidFill>
                  <a:srgbClr val="000000"/>
                </a:solidFill>
                <a:effectLst/>
                <a:latin typeface="+mj-lt"/>
                <a:ea typeface="Times New Roman" panose="02020603050405020304" pitchFamily="18" charset="0"/>
                <a:cs typeface="Times New Roman" panose="02020603050405020304" pitchFamily="18" charset="0"/>
              </a:rPr>
              <a:t>D’Ancona</a:t>
            </a:r>
            <a:r>
              <a:rPr lang="en-GB" sz="1600" kern="0" dirty="0">
                <a:solidFill>
                  <a:srgbClr val="000000"/>
                </a:solidFill>
                <a:effectLst/>
                <a:latin typeface="+mj-lt"/>
                <a:ea typeface="Times New Roman" panose="02020603050405020304" pitchFamily="18" charset="0"/>
                <a:cs typeface="Times New Roman" panose="02020603050405020304" pitchFamily="18" charset="0"/>
              </a:rPr>
              <a:t> Paolo, NFPT Member, Italy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Herrera Leon Silvia, NFPT Alternate, Spain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err="1">
                <a:solidFill>
                  <a:srgbClr val="000000"/>
                </a:solidFill>
                <a:effectLst/>
                <a:latin typeface="+mj-lt"/>
                <a:ea typeface="Times New Roman" panose="02020603050405020304" pitchFamily="18" charset="0"/>
                <a:cs typeface="Times New Roman" panose="02020603050405020304" pitchFamily="18" charset="0"/>
              </a:rPr>
              <a:t>Orlikova</a:t>
            </a:r>
            <a:r>
              <a:rPr lang="en-GB" sz="1600" kern="0" dirty="0">
                <a:solidFill>
                  <a:srgbClr val="000000"/>
                </a:solidFill>
                <a:effectLst/>
                <a:latin typeface="+mj-lt"/>
                <a:ea typeface="Times New Roman" panose="02020603050405020304" pitchFamily="18" charset="0"/>
                <a:cs typeface="Times New Roman" panose="02020603050405020304" pitchFamily="18" charset="0"/>
              </a:rPr>
              <a:t> Hana, NFPT Member, Czechia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Rangelova Vanya, NFPT Member, Bulgaria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Strauß Reinhild, NFPT Member, Austria </a:t>
            </a: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Weber Julia, NFPT Alternate, Austria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err="1">
                <a:solidFill>
                  <a:srgbClr val="000000"/>
                </a:solidFill>
                <a:effectLst/>
                <a:latin typeface="+mj-lt"/>
                <a:ea typeface="Times New Roman" panose="02020603050405020304" pitchFamily="18" charset="0"/>
                <a:cs typeface="Times New Roman" panose="02020603050405020304" pitchFamily="18" charset="0"/>
              </a:rPr>
              <a:t>Tzanakaki</a:t>
            </a:r>
            <a:r>
              <a:rPr lang="en-GB" sz="1600" kern="0" dirty="0">
                <a:solidFill>
                  <a:srgbClr val="000000"/>
                </a:solidFill>
                <a:effectLst/>
                <a:latin typeface="+mj-lt"/>
                <a:ea typeface="Times New Roman" panose="02020603050405020304" pitchFamily="18" charset="0"/>
                <a:cs typeface="Times New Roman" panose="02020603050405020304" pitchFamily="18" charset="0"/>
              </a:rPr>
              <a:t> Georgina, </a:t>
            </a:r>
            <a:r>
              <a:rPr lang="en-GB" sz="1600" kern="0" dirty="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dirty="0">
                <a:solidFill>
                  <a:srgbClr val="000000"/>
                </a:solidFill>
                <a:effectLst/>
                <a:latin typeface="+mj-lt"/>
                <a:ea typeface="Times New Roman" panose="02020603050405020304" pitchFamily="18" charset="0"/>
                <a:cs typeface="Times New Roman" panose="02020603050405020304" pitchFamily="18" charset="0"/>
              </a:rPr>
              <a:t> for Public Health Training Epidemiology (EUPHEM), Chair of TSF Committee of Four (EUPHEM), Greece </a:t>
            </a:r>
            <a:endParaRPr lang="en-GB" sz="1600" kern="100" dirty="0">
              <a:latin typeface="+mj-lt"/>
              <a:ea typeface="Times New Roman" panose="02020603050405020304" pitchFamily="18"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Kortbeek Titia, </a:t>
            </a:r>
            <a:r>
              <a:rPr lang="en-GB" sz="1600" kern="0" dirty="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dirty="0">
                <a:solidFill>
                  <a:srgbClr val="000000"/>
                </a:solidFill>
                <a:effectLst/>
                <a:latin typeface="+mj-lt"/>
                <a:ea typeface="Times New Roman" panose="02020603050405020304" pitchFamily="18" charset="0"/>
                <a:cs typeface="Times New Roman" panose="02020603050405020304" pitchFamily="18" charset="0"/>
              </a:rPr>
              <a:t> for Public Health Training Epidemiology (EUPHEM), Co-Chair of TSF Committee of Four (EUPHEM), Netherlands </a:t>
            </a: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Fitzgerald Margaret, </a:t>
            </a:r>
            <a:r>
              <a:rPr lang="en-GB" sz="1600" kern="0" dirty="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dirty="0">
                <a:solidFill>
                  <a:srgbClr val="000000"/>
                </a:solidFill>
                <a:effectLst/>
                <a:latin typeface="+mj-lt"/>
                <a:ea typeface="Times New Roman" panose="02020603050405020304" pitchFamily="18" charset="0"/>
                <a:cs typeface="Times New Roman" panose="02020603050405020304" pitchFamily="18" charset="0"/>
              </a:rPr>
              <a:t> for Public Health Training Epidemiology (EPIET), Chair of TSF Committee of Four (EPIET), Ireland </a:t>
            </a:r>
            <a:endParaRPr lang="en-GB" sz="1600" kern="100" dirty="0">
              <a:effectLst/>
              <a:latin typeface="+mj-lt"/>
              <a:ea typeface="Calibri" panose="020F0502020204030204" pitchFamily="34" charset="0"/>
              <a:cs typeface="Times New Roman" panose="02020603050405020304" pitchFamily="18" charset="0"/>
            </a:endParaRPr>
          </a:p>
          <a:p>
            <a:pPr marL="342900" indent="-342900" fontAlgn="base">
              <a:lnSpc>
                <a:spcPct val="100000"/>
              </a:lnSpc>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Mellou Kassiani, </a:t>
            </a:r>
            <a:r>
              <a:rPr lang="en-GB" sz="1600" kern="0" dirty="0" err="1">
                <a:solidFill>
                  <a:srgbClr val="000000"/>
                </a:solidFill>
                <a:effectLst/>
                <a:latin typeface="+mj-lt"/>
                <a:ea typeface="Times New Roman" panose="02020603050405020304" pitchFamily="18" charset="0"/>
                <a:cs typeface="Times New Roman" panose="02020603050405020304" pitchFamily="18" charset="0"/>
              </a:rPr>
              <a:t>OCP</a:t>
            </a:r>
            <a:r>
              <a:rPr lang="en-GB" sz="1600" kern="0" dirty="0">
                <a:solidFill>
                  <a:srgbClr val="000000"/>
                </a:solidFill>
                <a:effectLst/>
                <a:latin typeface="+mj-lt"/>
                <a:ea typeface="Times New Roman" panose="02020603050405020304" pitchFamily="18" charset="0"/>
                <a:cs typeface="Times New Roman" panose="02020603050405020304" pitchFamily="18" charset="0"/>
              </a:rPr>
              <a:t> for Public Health Training Epidemiology (EPIET), Co-Chair of TSF Committee of Four (EPIET), Greece </a:t>
            </a:r>
            <a:endParaRPr lang="en-GB" sz="1600" kern="100" dirty="0">
              <a:effectLst/>
              <a:latin typeface="+mj-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FD34A13-9ADE-F1E8-8033-924612E53584}"/>
              </a:ext>
            </a:extLst>
          </p:cNvPr>
          <p:cNvSpPr>
            <a:spLocks noGrp="1"/>
          </p:cNvSpPr>
          <p:nvPr>
            <p:ph type="sldNum" sz="quarter" idx="12"/>
          </p:nvPr>
        </p:nvSpPr>
        <p:spPr/>
        <p:txBody>
          <a:bodyPr/>
          <a:lstStyle/>
          <a:p>
            <a:fld id="{F9E29A8E-A0F1-419A-8E8B-A78BF9C70DE8}" type="slidenum">
              <a:rPr lang="en-GB" smtClean="0"/>
              <a:pPr/>
              <a:t>9</a:t>
            </a:fld>
            <a:endParaRPr lang="en-GB"/>
          </a:p>
        </p:txBody>
      </p:sp>
      <p:sp>
        <p:nvSpPr>
          <p:cNvPr id="4" name="Rectangle 3">
            <a:extLst>
              <a:ext uri="{FF2B5EF4-FFF2-40B4-BE49-F238E27FC236}">
                <a16:creationId xmlns:a16="http://schemas.microsoft.com/office/drawing/2014/main" id="{410163B2-FC28-BF8F-AF07-A2D1917B4A4D}"/>
              </a:ext>
            </a:extLst>
          </p:cNvPr>
          <p:cNvSpPr/>
          <p:nvPr/>
        </p:nvSpPr>
        <p:spPr>
          <a:xfrm>
            <a:off x="355107" y="3897297"/>
            <a:ext cx="11772282" cy="1740453"/>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D655956E-D74C-E960-0F5B-6806DEA5A6EC}"/>
              </a:ext>
            </a:extLst>
          </p:cNvPr>
          <p:cNvSpPr/>
          <p:nvPr/>
        </p:nvSpPr>
        <p:spPr>
          <a:xfrm>
            <a:off x="6534615" y="1795346"/>
            <a:ext cx="4075643" cy="1885166"/>
          </a:xfrm>
          <a:prstGeom prst="downArrow">
            <a:avLst>
              <a:gd name="adj1" fmla="val 50000"/>
              <a:gd name="adj2" fmla="val 510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TSF </a:t>
            </a:r>
          </a:p>
          <a:p>
            <a:pPr algn="ctr"/>
            <a:r>
              <a:rPr lang="en-GB" sz="2400" b="1"/>
              <a:t>Committee of Four</a:t>
            </a:r>
          </a:p>
        </p:txBody>
      </p:sp>
      <p:sp>
        <p:nvSpPr>
          <p:cNvPr id="8" name="Rectangle 7">
            <a:extLst>
              <a:ext uri="{FF2B5EF4-FFF2-40B4-BE49-F238E27FC236}">
                <a16:creationId xmlns:a16="http://schemas.microsoft.com/office/drawing/2014/main" id="{EA41DCE4-BB69-5A12-DE1B-01FE51498E6C}"/>
              </a:ext>
            </a:extLst>
          </p:cNvPr>
          <p:cNvSpPr/>
          <p:nvPr/>
        </p:nvSpPr>
        <p:spPr>
          <a:xfrm>
            <a:off x="660063" y="6190316"/>
            <a:ext cx="11162370" cy="5464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supports further development of the ECDC public health work and networks by </a:t>
            </a:r>
            <a:r>
              <a:rPr lang="en-GB" sz="1600" b="1"/>
              <a:t>providing important but non-binding advice </a:t>
            </a:r>
            <a:r>
              <a:rPr lang="en-GB" sz="1600"/>
              <a:t>to the relevant ECDC units thus enabling the network to improve its effectiveness and added value</a:t>
            </a:r>
          </a:p>
        </p:txBody>
      </p:sp>
    </p:spTree>
    <p:extLst>
      <p:ext uri="{BB962C8B-B14F-4D97-AF65-F5344CB8AC3E}">
        <p14:creationId xmlns:p14="http://schemas.microsoft.com/office/powerpoint/2010/main" val="6570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b74d0bd9-7a16-40fd-b7eb-4fb5ac83fe8a"/>
  <p:tag name="SLIDO_EVENT_SECTION_UUID" val="11b99e63-d537-4c15-ba92-28e37157ea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 mtg 1 April 2019.potx" id="{A9888B4B-54E5-401E-A883-34D7312665C0}" vid="{CA7601E4-5D8D-418D-888F-5E1CED1D3270}"/>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TaxKeywordTaxHTField xmlns="ad844e80-7513-4d59-8106-40a8f6a315d3">
      <Terms xmlns="http://schemas.microsoft.com/office/infopath/2007/PartnerControls"/>
    </TaxKeywordTaxHTField>
    <ECMX_PUBLISHDATE xmlns="4240f11c-4df2-4a37-9be1-bdf0d4dfc218" xsi:nil="true"/>
    <ECMX_BUSINESSID xmlns="4240f11c-4df2-4a37-9be1-bdf0d4dfc218" xsi:nil="true"/>
    <c67668d6730c4bc2a26c654fc875ab99 xmlns="fe73b3f6-a427-4a99-886e-da32c6de835d">
      <Terms xmlns="http://schemas.microsoft.com/office/infopath/2007/PartnerControls"/>
    </c67668d6730c4bc2a26c654fc875ab99>
    <TaxCatchAll xmlns="fe73b3f6-a427-4a99-886e-da32c6de835d">
      <Value>3</Value>
      <Value>2</Value>
      <Value>1</Value>
    </TaxCatchAll>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 xmlns="ad844e80-7513-4d59-8106-40a8f6a315d3">IORGPHT-1134443004-9820</_dlc_DocId>
    <_dlc_DocIdUrl xmlns="ad844e80-7513-4d59-8106-40a8f6a315d3">
      <Url>https://ecdc365.sharepoint.com/teams/iorg_phf_pht/_layouts/15/DocIdRedir.aspx?ID=IORGPHT-1134443004-9820</Url>
      <Description>IORGPHT-1134443004-9820</Description>
    </_dlc_DocIdUrl>
  </documentManagement>
</p:properties>
</file>

<file path=customXml/item2.xml><?xml version="1.0" encoding="utf-8"?>
<?mso-contentType ?>
<SharedContentType xmlns="Microsoft.SharePoint.Taxonomy.ContentTypeSync" SourceId="14c281f0-fdb2-43d6-8bd5-8268950107ba" ContentTypeId="0x010100EE95EE7DB3A482488E68FA4A7091999F" PreviousValue="false"/>
</file>

<file path=customXml/item3.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57706FF4BA180646B44B47C42267643B" ma:contentTypeVersion="135" ma:contentTypeDescription="Create a new document." ma:contentTypeScope="" ma:versionID="7dcb90b03c187d08b78b9b31439e2fb9">
  <xsd:schema xmlns:xsd="http://www.w3.org/2001/XMLSchema" xmlns:xs="http://www.w3.org/2001/XMLSchema" xmlns:p="http://schemas.microsoft.com/office/2006/metadata/properties" xmlns:ns2="4240f11c-4df2-4a37-9be1-bdf0d4dfc218" xmlns:ns3="fe73b3f6-a427-4a99-886e-da32c6de835d" xmlns:ns4="ad844e80-7513-4d59-8106-40a8f6a315d3" xmlns:ns5="7c7c200f-a586-443c-9f4e-ed129e4f1db3" targetNamespace="http://schemas.microsoft.com/office/2006/metadata/properties" ma:root="true" ma:fieldsID="c730727085759096554c7d456516ff03" ns2:_="" ns3:_="" ns4:_="" ns5:_="">
    <xsd:import namespace="4240f11c-4df2-4a37-9be1-bdf0d4dfc218"/>
    <xsd:import namespace="fe73b3f6-a427-4a99-886e-da32c6de835d"/>
    <xsd:import namespace="ad844e80-7513-4d59-8106-40a8f6a315d3"/>
    <xsd:import namespace="7c7c200f-a586-443c-9f4e-ed129e4f1db3"/>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4:_dlc_DocId" minOccurs="0"/>
                <xsd:element ref="ns4:_dlc_DocIdUrl" minOccurs="0"/>
                <xsd:element ref="ns4:_dlc_DocIdPersistId"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119;#Public health training|75714065-8f11-40ef-97c0-a6ab016bbaa4"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052eaa39-a5d4-43e4-952d-bcf5f14faf1d}"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052eaa39-a5d4-43e4-952d-bcf5f14faf1d}"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0" nillable="true" ma:displayName="Document ID Value" ma:description="The value of the document ID assigned to this item." ma:indexed="true"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c7c200f-a586-443c-9f4e-ed129e4f1db3" elementFormDefault="qualified">
    <xsd:import namespace="http://schemas.microsoft.com/office/2006/documentManagement/types"/>
    <xsd:import namespace="http://schemas.microsoft.com/office/infopath/2007/PartnerControls"/>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8A5AEB-0626-4BF6-9330-96193791DCDF}">
  <ds:schemaRefs>
    <ds:schemaRef ds:uri="http://purl.org/dc/elements/1.1/"/>
    <ds:schemaRef ds:uri="http://schemas.microsoft.com/office/2006/metadata/properties"/>
    <ds:schemaRef ds:uri="http://schemas.microsoft.com/office/infopath/2007/PartnerControls"/>
    <ds:schemaRef ds:uri="http://www.w3.org/XML/1998/namespace"/>
    <ds:schemaRef ds:uri="7c7c200f-a586-443c-9f4e-ed129e4f1db3"/>
    <ds:schemaRef ds:uri="http://schemas.microsoft.com/office/2006/documentManagement/types"/>
    <ds:schemaRef ds:uri="http://purl.org/dc/dcmitype/"/>
    <ds:schemaRef ds:uri="4240f11c-4df2-4a37-9be1-bdf0d4dfc218"/>
    <ds:schemaRef ds:uri="fe73b3f6-a427-4a99-886e-da32c6de835d"/>
    <ds:schemaRef ds:uri="http://schemas.openxmlformats.org/package/2006/metadata/core-properties"/>
    <ds:schemaRef ds:uri="ad844e80-7513-4d59-8106-40a8f6a315d3"/>
    <ds:schemaRef ds:uri="http://purl.org/dc/terms/"/>
  </ds:schemaRefs>
</ds:datastoreItem>
</file>

<file path=customXml/itemProps2.xml><?xml version="1.0" encoding="utf-8"?>
<ds:datastoreItem xmlns:ds="http://schemas.openxmlformats.org/officeDocument/2006/customXml" ds:itemID="{734217BF-BEA1-48BB-B3BB-DF70F3A56B6D}">
  <ds:schemaRefs>
    <ds:schemaRef ds:uri="Microsoft.SharePoint.Taxonomy.ContentTypeSync"/>
  </ds:schemaRefs>
</ds:datastoreItem>
</file>

<file path=customXml/itemProps3.xml><?xml version="1.0" encoding="utf-8"?>
<ds:datastoreItem xmlns:ds="http://schemas.openxmlformats.org/officeDocument/2006/customXml" ds:itemID="{01024020-2A83-4F17-9728-275DF303541A}">
  <ds:schemaRefs>
    <ds:schemaRef ds:uri="4240f11c-4df2-4a37-9be1-bdf0d4dfc218"/>
    <ds:schemaRef ds:uri="7c7c200f-a586-443c-9f4e-ed129e4f1db3"/>
    <ds:schemaRef ds:uri="ad844e80-7513-4d59-8106-40a8f6a315d3"/>
    <ds:schemaRef ds:uri="fe73b3f6-a427-4a99-886e-da32c6de8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CB3D7A2-E465-4B20-AF26-46DC80F3B8A5}">
  <ds:schemaRefs>
    <ds:schemaRef ds:uri="http://schemas.microsoft.com/sharepoint/v3/contenttype/forms"/>
  </ds:schemaRefs>
</ds:datastoreItem>
</file>

<file path=customXml/itemProps5.xml><?xml version="1.0" encoding="utf-8"?>
<ds:datastoreItem xmlns:ds="http://schemas.openxmlformats.org/officeDocument/2006/customXml" ds:itemID="{5E0016A6-773B-49B6-9D5F-A7F5F3D53DF7}">
  <ds:schemaRefs>
    <ds:schemaRef ds:uri="http://schemas.microsoft.com/sharepoint/events"/>
  </ds:schemaRefs>
</ds:datastoreItem>
</file>

<file path=docMetadata/LabelInfo.xml><?xml version="1.0" encoding="utf-8"?>
<clbl:labelList xmlns:clbl="http://schemas.microsoft.com/office/2020/mipLabelMetadata">
  <clbl:label id="{e1ae1734-edf5-47c2-b34c-0d487d4ec322}" enabled="1" method="Privileged" siteId="{6ad73702-409c-4046-ae59-cc4bea334507}" removed="0"/>
</clbl:labelList>
</file>

<file path=docProps/app.xml><?xml version="1.0" encoding="utf-8"?>
<Properties xmlns="http://schemas.openxmlformats.org/officeDocument/2006/extended-properties" xmlns:vt="http://schemas.openxmlformats.org/officeDocument/2006/docPropsVTypes">
  <TotalTime>506</TotalTime>
  <Words>7537</Words>
  <Application>Microsoft Office PowerPoint</Application>
  <PresentationFormat>Widescreen</PresentationFormat>
  <Paragraphs>791</Paragraphs>
  <Slides>63</Slides>
  <Notes>38</Notes>
  <HiddenSlides>16</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Batang</vt:lpstr>
      <vt:lpstr>Arial</vt:lpstr>
      <vt:lpstr>Calibri</vt:lpstr>
      <vt:lpstr>Calibri,Sans-Serif</vt:lpstr>
      <vt:lpstr>Segoe UI</vt:lpstr>
      <vt:lpstr>Symbol</vt:lpstr>
      <vt:lpstr>Symbol,Sans-Serif</vt:lpstr>
      <vt:lpstr>Tahoma</vt:lpstr>
      <vt:lpstr>Wingdings</vt:lpstr>
      <vt:lpstr>Theme_ECDC</vt:lpstr>
      <vt:lpstr>Simple Light</vt:lpstr>
      <vt:lpstr> National Focal Points for Public Health Training  </vt:lpstr>
      <vt:lpstr>Welcome and objectives of the session  Adam Roth</vt:lpstr>
      <vt:lpstr>Agenda</vt:lpstr>
      <vt:lpstr>Ways of working with the network in 2024 </vt:lpstr>
      <vt:lpstr>Reminder on the role of NFPTs  as stated in the Terms or Reference   Urszula Bogatynska</vt:lpstr>
      <vt:lpstr>Background information</vt:lpstr>
      <vt:lpstr>Composition of National Focal Points for Public Health Training and Training Site Forum</vt:lpstr>
      <vt:lpstr>Roles of NFPTs and TSF</vt:lpstr>
      <vt:lpstr>PHT Coordination Committee – Members (till Feb 2026)</vt:lpstr>
      <vt:lpstr>Reminder on the role of NFPTs  as stated in the Terms or Reference   More information (not presented during the meeting)</vt:lpstr>
      <vt:lpstr>General information</vt:lpstr>
      <vt:lpstr>Appointment of the National Focal Points (NFP) for Public Health Training </vt:lpstr>
      <vt:lpstr>Role and Tasks of the National Focal Points (NFP) for Public Health Training </vt:lpstr>
      <vt:lpstr>Role and Tasks of the National Focal Points – General Responsibilities (same for all NFPs) </vt:lpstr>
      <vt:lpstr>PHT Coordination Committee</vt:lpstr>
      <vt:lpstr>PHT Coordination Committee - Members</vt:lpstr>
      <vt:lpstr>PHT Coordination Committee - role</vt:lpstr>
      <vt:lpstr>Training Site Forum</vt:lpstr>
      <vt:lpstr>Composition and role of the TSF</vt:lpstr>
      <vt:lpstr>Composition of the TSF</vt:lpstr>
      <vt:lpstr>Role and Tasks of the Training Site Forum  </vt:lpstr>
      <vt:lpstr>Committee of Four - role</vt:lpstr>
      <vt:lpstr>Presentation of survey results  Urszula Bogatynska</vt:lpstr>
      <vt:lpstr>Overview of responses to the feedback survey (Response rate – 23%, 13 responses out of 56, by 23 February) </vt:lpstr>
      <vt:lpstr>Do you have information needs that could be shared mainly through written communication (email/newsletter etc.)? </vt:lpstr>
      <vt:lpstr>Is there a practice or a challenge that you encounter in your Member State in relation to training and would like to share with other NFPTs for discussion?  If 'Yes': Please share the topic and your name </vt:lpstr>
      <vt:lpstr>PowerPoint Presentation</vt:lpstr>
      <vt:lpstr>Update from TSF discussion on 15 February about ways of working – Adam Roth</vt:lpstr>
      <vt:lpstr>Break-out rooms</vt:lpstr>
      <vt:lpstr>Discussion in break-out groups 25 minutes discussion + reporting back to plenary</vt:lpstr>
      <vt:lpstr>Group 1 and Group 2</vt:lpstr>
      <vt:lpstr>Group 3 and Group 4</vt:lpstr>
      <vt:lpstr>PowerPoint Presentation</vt:lpstr>
      <vt:lpstr>Information item on Fellowship topics and Q&amp;A  Adam Roth </vt:lpstr>
      <vt:lpstr>PowerPoint Presentation</vt:lpstr>
      <vt:lpstr>PowerPoint Presentation</vt:lpstr>
      <vt:lpstr>New ECDC mandate – establishment of the  European Union Health Task Force (EUHTF)</vt:lpstr>
      <vt:lpstr>Composition of the EUHTF</vt:lpstr>
      <vt:lpstr>Requesting EUHTF support</vt:lpstr>
      <vt:lpstr>Requesting EUHTF support on the ECDC webpage</vt:lpstr>
      <vt:lpstr>Scope of activities supported by the EUHTF</vt:lpstr>
      <vt:lpstr>Process to mobilise EUHTF support and expertise</vt:lpstr>
      <vt:lpstr>EUHTF Expert Profiles</vt:lpstr>
      <vt:lpstr>Deploying fellows with the EUHTF</vt:lpstr>
      <vt:lpstr>EUHTF funding</vt:lpstr>
      <vt:lpstr>Update on ongoing/completed EUHTF assignments </vt:lpstr>
      <vt:lpstr>EUHTF assignments 2023 </vt:lpstr>
      <vt:lpstr>EUHTF external governance bodies assisting the ECDC Coordination Team  </vt:lpstr>
      <vt:lpstr>Members of the EUHTF Advisory Group</vt:lpstr>
      <vt:lpstr>PowerPoint Presentation</vt:lpstr>
      <vt:lpstr>Selection of C2024 and requirements for MS Track  Adam Roth </vt:lpstr>
      <vt:lpstr>Cohort 2024 Selection  EU – Track </vt:lpstr>
      <vt:lpstr> Cohort 2024 Allocation of Seats </vt:lpstr>
      <vt:lpstr>Cohort 2024 Selection</vt:lpstr>
      <vt:lpstr>Selection Cohort 2024  MS Track</vt:lpstr>
      <vt:lpstr>Selection Cohort 2024  MS Track</vt:lpstr>
      <vt:lpstr>Selection Cohort 2024  MS Track</vt:lpstr>
      <vt:lpstr>Selection Cohort 2024  MS Track</vt:lpstr>
      <vt:lpstr>PowerPoint Presentation</vt:lpstr>
      <vt:lpstr>AOB </vt:lpstr>
      <vt:lpstr>PowerPoint Presentation</vt:lpstr>
      <vt:lpstr>Conclusions and next steps  Adam Roth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meeting  National Focal Points for Training  &amp; Training Site Forum</dc:title>
  <dc:creator>Urszula Bogatynska</dc:creator>
  <cp:lastModifiedBy>Urszula Bogatynska</cp:lastModifiedBy>
  <cp:revision>1</cp:revision>
  <dcterms:created xsi:type="dcterms:W3CDTF">2023-06-20T06:59:21Z</dcterms:created>
  <dcterms:modified xsi:type="dcterms:W3CDTF">2024-03-06T15:23:09Z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y fmtid="{D5CDD505-2E9C-101B-9397-08002B2CF9AE}" pid="3" name="ClassificationContentMarkingHeaderText">
    <vt:lpwstr>ECDC NORMAL</vt:lpwstr>
  </property>
  <property fmtid="{D5CDD505-2E9C-101B-9397-08002B2CF9AE}" pid="4" name="ContentTypeId">
    <vt:lpwstr>0x010100EE95EE7DB3A482488E68FA4A7091999F0057706FF4BA180646B44B47C42267643B</vt:lpwstr>
  </property>
  <property fmtid="{D5CDD505-2E9C-101B-9397-08002B2CF9AE}" pid="5" name="TaxKeyword">
    <vt:lpwstr/>
  </property>
  <property fmtid="{D5CDD505-2E9C-101B-9397-08002B2CF9AE}" pid="6" name="ECMX_ENTITY">
    <vt:lpwstr>3;#ECDC|931345c4-86d9-4b39-a79a-5a8b0b90257f</vt:lpwstr>
  </property>
  <property fmtid="{D5CDD505-2E9C-101B-9397-08002B2CF9AE}" pid="7" name="MediaServiceImageTags">
    <vt:lpwstr/>
  </property>
  <property fmtid="{D5CDD505-2E9C-101B-9397-08002B2CF9AE}" pid="8" name="ECMX_LIFECYCLE">
    <vt:lpwstr>2;#Active|50127695-0d4f-4ac1-ab93-ebc716c3e584</vt:lpwstr>
  </property>
  <property fmtid="{D5CDD505-2E9C-101B-9397-08002B2CF9AE}" pid="9" name="lcf76f155ced4ddcb4097134ff3c332f">
    <vt:lpwstr/>
  </property>
  <property fmtid="{D5CDD505-2E9C-101B-9397-08002B2CF9AE}" pid="10" name="ECMX_DISEASEPATHOGEN">
    <vt:lpwstr/>
  </property>
  <property fmtid="{D5CDD505-2E9C-101B-9397-08002B2CF9AE}" pid="11" name="ECMX_DOCUMENTTYPE">
    <vt:lpwstr/>
  </property>
  <property fmtid="{D5CDD505-2E9C-101B-9397-08002B2CF9AE}" pid="12" name="ECMX_CATEGORYLABEL">
    <vt:lpwstr/>
  </property>
  <property fmtid="{D5CDD505-2E9C-101B-9397-08002B2CF9AE}" pid="13" name="ECMX_DOCUMENTSTATUS">
    <vt:lpwstr>1;#Draft|bed60e9a-f1b8-4691-a7e2-534f78067ff3</vt:lpwstr>
  </property>
  <property fmtid="{D5CDD505-2E9C-101B-9397-08002B2CF9AE}" pid="14" name="_dlc_DocIdItemGuid">
    <vt:lpwstr>311afaf7-469d-4416-a24c-8a250fe86737</vt:lpwstr>
  </property>
</Properties>
</file>